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0" r:id="rId2"/>
    <p:sldId id="543" r:id="rId3"/>
    <p:sldId id="517" r:id="rId4"/>
    <p:sldId id="533" r:id="rId5"/>
    <p:sldId id="534" r:id="rId6"/>
    <p:sldId id="535" r:id="rId7"/>
    <p:sldId id="541" r:id="rId8"/>
    <p:sldId id="536" r:id="rId9"/>
    <p:sldId id="522" r:id="rId10"/>
    <p:sldId id="524" r:id="rId11"/>
    <p:sldId id="525" r:id="rId12"/>
    <p:sldId id="546" r:id="rId13"/>
    <p:sldId id="526" r:id="rId14"/>
    <p:sldId id="527" r:id="rId15"/>
    <p:sldId id="528" r:id="rId16"/>
    <p:sldId id="532" r:id="rId17"/>
    <p:sldId id="529" r:id="rId18"/>
    <p:sldId id="530" r:id="rId19"/>
    <p:sldId id="506" r:id="rId20"/>
    <p:sldId id="511" r:id="rId21"/>
    <p:sldId id="523" r:id="rId22"/>
    <p:sldId id="539" r:id="rId23"/>
    <p:sldId id="521" r:id="rId24"/>
    <p:sldId id="540" r:id="rId25"/>
    <p:sldId id="538" r:id="rId26"/>
    <p:sldId id="537" r:id="rId27"/>
    <p:sldId id="542" r:id="rId28"/>
    <p:sldId id="512" r:id="rId29"/>
    <p:sldId id="547" r:id="rId30"/>
    <p:sldId id="544" r:id="rId31"/>
    <p:sldId id="545" r:id="rId32"/>
  </p:sldIdLst>
  <p:sldSz cx="12188825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7DC837"/>
    <a:srgbClr val="69717A"/>
    <a:srgbClr val="666666"/>
    <a:srgbClr val="808000"/>
    <a:srgbClr val="333300"/>
    <a:srgbClr val="0066CC"/>
    <a:srgbClr val="800000"/>
    <a:srgbClr val="CC9900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78" autoAdjust="0"/>
    <p:restoredTop sz="94010" autoAdjust="0"/>
  </p:normalViewPr>
  <p:slideViewPr>
    <p:cSldViewPr>
      <p:cViewPr varScale="1">
        <p:scale>
          <a:sx n="65" d="100"/>
          <a:sy n="65" d="100"/>
        </p:scale>
        <p:origin x="160" y="4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43979" cy="465773"/>
          </a:xfrm>
          <a:prstGeom prst="rect">
            <a:avLst/>
          </a:prstGeom>
        </p:spPr>
        <p:txBody>
          <a:bodyPr vert="horz" lIns="91557" tIns="45781" rIns="91557" bIns="457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3" y="0"/>
            <a:ext cx="3043979" cy="465773"/>
          </a:xfrm>
          <a:prstGeom prst="rect">
            <a:avLst/>
          </a:prstGeom>
        </p:spPr>
        <p:txBody>
          <a:bodyPr vert="horz" lIns="91557" tIns="45781" rIns="91557" bIns="45781" rtlCol="0"/>
          <a:lstStyle>
            <a:lvl1pPr algn="r">
              <a:defRPr sz="1200"/>
            </a:lvl1pPr>
          </a:lstStyle>
          <a:p>
            <a:fld id="{26A965E1-E48B-4DEA-A021-5741DACF7E5B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7" tIns="45781" rIns="91557" bIns="457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61"/>
            <a:ext cx="5617208" cy="4188778"/>
          </a:xfrm>
          <a:prstGeom prst="rect">
            <a:avLst/>
          </a:prstGeom>
        </p:spPr>
        <p:txBody>
          <a:bodyPr vert="horz" lIns="91557" tIns="45781" rIns="91557" bIns="457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41740"/>
            <a:ext cx="3043979" cy="465773"/>
          </a:xfrm>
          <a:prstGeom prst="rect">
            <a:avLst/>
          </a:prstGeom>
        </p:spPr>
        <p:txBody>
          <a:bodyPr vert="horz" lIns="91557" tIns="45781" rIns="91557" bIns="457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3" y="8841740"/>
            <a:ext cx="3043979" cy="465773"/>
          </a:xfrm>
          <a:prstGeom prst="rect">
            <a:avLst/>
          </a:prstGeom>
        </p:spPr>
        <p:txBody>
          <a:bodyPr vert="horz" lIns="91557" tIns="45781" rIns="91557" bIns="45781" rtlCol="0" anchor="b"/>
          <a:lstStyle>
            <a:lvl1pPr algn="r">
              <a:defRPr sz="1200"/>
            </a:lvl1pPr>
          </a:lstStyle>
          <a:p>
            <a:fld id="{03B5FC57-61D2-4594-BCD9-4BE604465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30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F230-1083-41E9-9945-837E0502BF6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3EE4-9007-4A3B-82D8-029FAE409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7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F230-1083-41E9-9945-837E0502BF6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3EE4-9007-4A3B-82D8-029FAE409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2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F230-1083-41E9-9945-837E0502BF6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3EE4-9007-4A3B-82D8-029FAE409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49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537" y="618518"/>
            <a:ext cx="10361752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029" y="2371018"/>
            <a:ext cx="4872205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5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537" y="3051013"/>
            <a:ext cx="510469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4757" y="2371018"/>
            <a:ext cx="488053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5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0593" y="3051013"/>
            <a:ext cx="510407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9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F230-1083-41E9-9945-837E0502BF6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3EE4-9007-4A3B-82D8-029FAE409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F230-1083-41E9-9945-837E0502BF6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3EE4-9007-4A3B-82D8-029FAE409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1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F230-1083-41E9-9945-837E0502BF6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3EE4-9007-4A3B-82D8-029FAE409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3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F230-1083-41E9-9945-837E0502BF6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3EE4-9007-4A3B-82D8-029FAE409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7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F230-1083-41E9-9945-837E0502BF6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3EE4-9007-4A3B-82D8-029FAE409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F230-1083-41E9-9945-837E0502BF6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3EE4-9007-4A3B-82D8-029FAE409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8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F230-1083-41E9-9945-837E0502BF6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3EE4-9007-4A3B-82D8-029FAE409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5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F230-1083-41E9-9945-837E0502BF6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3EE4-9007-4A3B-82D8-029FAE409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2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7F230-1083-41E9-9945-837E0502BF6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03EE4-9007-4A3B-82D8-029FAE409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emergencies/diseases/novel-coronavirus-2019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dc.gov/coronavirus/2019-nCoV/index.html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cdc.gov/coronavirus/2019-ncov/downloads/stop-the-spread-of-germs.pdf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1cGrZivEj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cdc.gov/coronavirus/2019-ncov/downloads/stop-the-spread-of-germs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emergencies/diseases/novel-coronavirus-2019" TargetMode="External"/><Relationship Id="rId2" Type="http://schemas.openxmlformats.org/officeDocument/2006/relationships/hyperlink" Target="https://www.cdc.gov/coronavirus/2019-nCoV/index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doris.ravotas@wmich.ed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2497" y="2777492"/>
            <a:ext cx="10270593" cy="9563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covid 19 im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6"/>
          <a:stretch/>
        </p:blipFill>
        <p:spPr bwMode="auto">
          <a:xfrm>
            <a:off x="902497" y="838201"/>
            <a:ext cx="10270593" cy="193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02497" y="609600"/>
            <a:ext cx="10270593" cy="278606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91265" y="6096000"/>
            <a:ext cx="5281825" cy="48040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60412" y="2286000"/>
            <a:ext cx="1041267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914162" y="4038600"/>
            <a:ext cx="10766795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latin typeface="Arial" panose="020B0604020202020204" pitchFamily="34" charset="0"/>
              </a:rPr>
              <a:t>LESSON 1: </a:t>
            </a:r>
            <a:r>
              <a:rPr lang="en-US" sz="3600" dirty="0" smtClean="0">
                <a:latin typeface="Arial" panose="020B0604020202020204" pitchFamily="34" charset="0"/>
              </a:rPr>
              <a:t>Stopping the Spread</a:t>
            </a:r>
            <a:endParaRPr lang="en-US" sz="3600" dirty="0" smtClean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900" dirty="0" smtClean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Arial" panose="020B0604020202020204" pitchFamily="34" charset="0"/>
              </a:rPr>
              <a:t>Find       Press it to turn red when you aren’t talking. </a:t>
            </a:r>
          </a:p>
          <a:p>
            <a:pPr marL="0" indent="0" algn="ctr">
              <a:buNone/>
            </a:pPr>
            <a:r>
              <a:rPr lang="en-US" sz="3600" dirty="0" smtClean="0">
                <a:latin typeface="Arial" panose="020B0604020202020204" pitchFamily="34" charset="0"/>
              </a:rPr>
              <a:t>Have </a:t>
            </a:r>
            <a:r>
              <a:rPr lang="en-US" sz="3600" dirty="0" smtClean="0">
                <a:latin typeface="Arial" panose="020B0604020202020204" pitchFamily="34" charset="0"/>
              </a:rPr>
              <a:t>a paper and pencil ready to </a:t>
            </a:r>
            <a:r>
              <a:rPr lang="en-US" sz="3600" dirty="0" smtClean="0">
                <a:latin typeface="Arial" panose="020B0604020202020204" pitchFamily="34" charset="0"/>
              </a:rPr>
              <a:t>use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891265" y="6172200"/>
            <a:ext cx="533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 LITERACY WORK GROUP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914163" y="5953362"/>
            <a:ext cx="10258928" cy="139303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05" y="6134271"/>
            <a:ext cx="4621742" cy="57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08" y="4548781"/>
            <a:ext cx="624336" cy="4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5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1015" y="888206"/>
            <a:ext cx="10665221" cy="7119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1015" y="6096000"/>
            <a:ext cx="10665222" cy="3723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11015" y="609600"/>
            <a:ext cx="10665221" cy="278606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6601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Matching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half" idx="1"/>
          </p:nvPr>
        </p:nvSpPr>
        <p:spPr>
          <a:xfrm>
            <a:off x="989012" y="182562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Clean </a:t>
            </a:r>
            <a:r>
              <a:rPr lang="en-US" sz="4000" dirty="0" smtClean="0"/>
              <a:t>something to kill germs.</a:t>
            </a:r>
            <a:endParaRPr lang="en-US" sz="4000" b="0" dirty="0" smtClean="0">
              <a:effectLst/>
            </a:endParaRPr>
          </a:p>
          <a:p>
            <a:r>
              <a:rPr lang="en-US" sz="4000" dirty="0" smtClean="0"/>
              <a:t>Something that happens very </a:t>
            </a:r>
            <a:r>
              <a:rPr lang="en-US" sz="4000" dirty="0" smtClean="0"/>
              <a:t>often.</a:t>
            </a:r>
            <a:endParaRPr lang="en-US" sz="4000" b="0" dirty="0" smtClean="0">
              <a:effectLst/>
            </a:endParaRPr>
          </a:p>
          <a:p>
            <a:r>
              <a:rPr lang="en-US" sz="4000" dirty="0" smtClean="0"/>
              <a:t>The outside of things like tables, doorknobs, and phone screens.</a:t>
            </a:r>
            <a:endParaRPr lang="en-US" sz="4000" b="0" dirty="0" smtClean="0">
              <a:effectLst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837487" y="928110"/>
            <a:ext cx="4200525" cy="49392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4400" dirty="0" smtClean="0"/>
              <a:t>Frequently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4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4400" dirty="0" smtClean="0"/>
              <a:t>Surfaces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4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4400" dirty="0" smtClean="0"/>
              <a:t>Disinfect</a:t>
            </a:r>
            <a:endParaRPr lang="en-US" sz="4400" dirty="0"/>
          </a:p>
        </p:txBody>
      </p:sp>
      <p:sp>
        <p:nvSpPr>
          <p:cNvPr id="17" name="Rectangle 16"/>
          <p:cNvSpPr/>
          <p:nvPr/>
        </p:nvSpPr>
        <p:spPr>
          <a:xfrm>
            <a:off x="684213" y="1752600"/>
            <a:ext cx="703551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87215" y="1752600"/>
            <a:ext cx="735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A.</a:t>
            </a:r>
            <a:endParaRPr lang="en-US" sz="4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87215" y="3014672"/>
            <a:ext cx="735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B.</a:t>
            </a:r>
            <a:endParaRPr lang="en-US" sz="4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87215" y="4191000"/>
            <a:ext cx="735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911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8"/>
          <a:stretch/>
        </p:blipFill>
        <p:spPr>
          <a:xfrm>
            <a:off x="379412" y="4122552"/>
            <a:ext cx="2039038" cy="15396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11015" y="888206"/>
            <a:ext cx="10665221" cy="9405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1015" y="6096000"/>
            <a:ext cx="10665222" cy="3723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11015" y="609600"/>
            <a:ext cx="10665221" cy="278606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38200" y="88423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Disease Fighters</a:t>
            </a:r>
            <a:endParaRPr lang="en-US" dirty="0"/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2142665" y="4191000"/>
            <a:ext cx="9514347" cy="152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World Health Organization (WHO): </a:t>
            </a:r>
            <a:r>
              <a:rPr lang="en-US" dirty="0" smtClean="0"/>
              <a:t>A worldwide organization that fights diseases around the globe.  </a:t>
            </a:r>
            <a:r>
              <a:rPr lang="en-US" sz="2400" dirty="0" smtClean="0">
                <a:hlinkClick r:id="rId3"/>
              </a:rPr>
              <a:t>https://www.who.int/emergencies/diseases/novel-coronavirus-2019</a:t>
            </a:r>
            <a:endParaRPr lang="en-US" sz="2400" dirty="0" smtClean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04" y="2286000"/>
            <a:ext cx="1294150" cy="1294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32013" y="2209800"/>
            <a:ext cx="944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Centers </a:t>
            </a:r>
            <a:r>
              <a:rPr lang="en-US" sz="3200" b="1" dirty="0"/>
              <a:t>for Disease Control (CDC): </a:t>
            </a:r>
            <a:r>
              <a:rPr lang="en-US" sz="3200" dirty="0"/>
              <a:t>The </a:t>
            </a:r>
            <a:r>
              <a:rPr lang="en-US" sz="3200" dirty="0" smtClean="0"/>
              <a:t>United States </a:t>
            </a:r>
            <a:r>
              <a:rPr lang="en-US" sz="3200" dirty="0"/>
              <a:t>government organization that fights diseases around the </a:t>
            </a:r>
            <a:r>
              <a:rPr lang="en-US" sz="3200" dirty="0" smtClean="0"/>
              <a:t>U.S. </a:t>
            </a:r>
          </a:p>
          <a:p>
            <a:r>
              <a:rPr lang="en-US" sz="2400" dirty="0" smtClean="0">
                <a:hlinkClick r:id="rId5"/>
              </a:rPr>
              <a:t>https</a:t>
            </a:r>
            <a:r>
              <a:rPr lang="en-US" sz="2400" dirty="0">
                <a:hlinkClick r:id="rId5"/>
              </a:rPr>
              <a:t>://www.cdc.gov/coronavirus/2019-nCoV/index.html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306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COVID-19 CDC Website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7307263" y="942975"/>
            <a:ext cx="4881562" cy="50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379412" y="152400"/>
            <a:ext cx="15307527" cy="638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11015" y="888206"/>
            <a:ext cx="10665221" cy="9405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11015" y="6096000"/>
            <a:ext cx="10665222" cy="3723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711015" y="609600"/>
            <a:ext cx="10665221" cy="278606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38200" y="88423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Let’s Go Back and Read the Poster</a:t>
            </a:r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219200" y="2362200"/>
            <a:ext cx="8228012" cy="32035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hlinkClick r:id="rId2"/>
              </a:rPr>
              <a:t>https://www.cdc.gov/coronavirus/2019-ncov/downloads/stop-the-spread-of-germs.pdf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dirty="0" smtClean="0"/>
              <a:t>What questions do you have about   stopping the spread of CoVid-19?</a:t>
            </a:r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836612" y="2438400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36612" y="3962400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12" y="2362200"/>
            <a:ext cx="198982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33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711014" y="2057400"/>
            <a:ext cx="430397" cy="430397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1015" y="888206"/>
            <a:ext cx="10665221" cy="10929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1015" y="6096000"/>
            <a:ext cx="10665222" cy="3723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11015" y="609600"/>
            <a:ext cx="10665221" cy="278606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8200" y="731837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When Juanita Read the Poster </a:t>
            </a:r>
          </a:p>
          <a:p>
            <a:r>
              <a:rPr lang="en-US" sz="4000" dirty="0"/>
              <a:t>S</a:t>
            </a:r>
            <a:r>
              <a:rPr lang="en-US" sz="4000" dirty="0" smtClean="0"/>
              <a:t>he </a:t>
            </a:r>
            <a:r>
              <a:rPr lang="en-US" sz="4000" dirty="0"/>
              <a:t>H</a:t>
            </a:r>
            <a:r>
              <a:rPr lang="en-US" sz="4000" dirty="0" smtClean="0"/>
              <a:t>ad </a:t>
            </a:r>
            <a:r>
              <a:rPr lang="en-US" sz="4000" dirty="0"/>
              <a:t>T</a:t>
            </a:r>
            <a:r>
              <a:rPr lang="en-US" sz="4000" dirty="0" smtClean="0"/>
              <a:t>hese Questions:</a:t>
            </a:r>
            <a:endParaRPr lang="en-US" sz="4000" dirty="0"/>
          </a:p>
        </p:txBody>
      </p:sp>
      <p:pic>
        <p:nvPicPr>
          <p:cNvPr id="18" name="Picture 3" descr="Image result for bank teller woman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9" r="18202" b="4872"/>
          <a:stretch>
            <a:fillRect/>
          </a:stretch>
        </p:blipFill>
        <p:spPr bwMode="auto">
          <a:xfrm>
            <a:off x="9096237" y="2094363"/>
            <a:ext cx="2305082" cy="2249037"/>
          </a:xfrm>
          <a:prstGeom prst="ellipse">
            <a:avLst/>
          </a:prstGeom>
          <a:noFill/>
          <a:ln w="12700" algn="in">
            <a:solidFill>
              <a:srgbClr val="7992B1"/>
            </a:solidFill>
            <a:round/>
            <a:headEnd/>
            <a:tailEnd/>
          </a:ln>
          <a:effectLst>
            <a:outerShdw dist="99190" dir="3011666" algn="ctr" rotWithShape="0">
              <a:srgbClr val="0F243E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1141412" y="1981200"/>
            <a:ext cx="6477000" cy="5029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How can I catch the CoVid-19 virus?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141411" y="5574268"/>
            <a:ext cx="9906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How </a:t>
            </a:r>
            <a:r>
              <a:rPr lang="en-US" sz="2800" dirty="0"/>
              <a:t>do I know how long 20 seconds is when I wash my hands?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58874" y="2636520"/>
            <a:ext cx="4740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How sick do people get?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58874" y="3322320"/>
            <a:ext cx="72977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Do I really have to stay home? How can I say “hi”                               to someone I </a:t>
            </a:r>
            <a:r>
              <a:rPr lang="en-US" sz="2800" dirty="0" smtClean="0"/>
              <a:t>know?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1141412" y="4312920"/>
            <a:ext cx="7983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What if I am going to cough and I don’t have a tissue?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41412" y="4953000"/>
            <a:ext cx="5040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What and how should I disinfect?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1014" y="1981200"/>
            <a:ext cx="58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1.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11013" y="2733020"/>
            <a:ext cx="430397" cy="430397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11013" y="2656820"/>
            <a:ext cx="58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11015" y="3413760"/>
            <a:ext cx="430397" cy="430397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11015" y="3337560"/>
            <a:ext cx="58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3.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11012" y="4390370"/>
            <a:ext cx="430397" cy="430397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11012" y="4314170"/>
            <a:ext cx="58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4.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11011" y="5029200"/>
            <a:ext cx="430397" cy="430397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11011" y="4953000"/>
            <a:ext cx="58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5.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11015" y="5627370"/>
            <a:ext cx="430397" cy="430397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11015" y="5551170"/>
            <a:ext cx="58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6.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1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/>
      <p:bldP spid="19" grpId="0"/>
      <p:bldP spid="20" grpId="0"/>
      <p:bldP spid="21" grpId="0"/>
      <p:bldP spid="22" grpId="0"/>
      <p:bldP spid="23" grpId="0"/>
      <p:bldP spid="24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11015" y="888206"/>
            <a:ext cx="10665221" cy="7119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11015" y="6096000"/>
            <a:ext cx="10665222" cy="3723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11015" y="609600"/>
            <a:ext cx="10665221" cy="278606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10790" y="937492"/>
            <a:ext cx="10665222" cy="104370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Juanita </a:t>
            </a:r>
            <a:r>
              <a:rPr lang="en-US" sz="3600" dirty="0"/>
              <a:t>W</a:t>
            </a:r>
            <a:r>
              <a:rPr lang="en-US" sz="3600" dirty="0" smtClean="0"/>
              <a:t>ants to Know: How Could </a:t>
            </a:r>
            <a:r>
              <a:rPr lang="en-US" sz="3600" dirty="0"/>
              <a:t>W</a:t>
            </a:r>
            <a:r>
              <a:rPr lang="en-US" sz="3600" dirty="0" smtClean="0"/>
              <a:t>e </a:t>
            </a:r>
            <a:r>
              <a:rPr lang="en-US" sz="3600" dirty="0"/>
              <a:t>G</a:t>
            </a:r>
            <a:r>
              <a:rPr lang="en-US" sz="3600" dirty="0" smtClean="0"/>
              <a:t>et CoVid-19?</a:t>
            </a:r>
            <a:endParaRPr lang="en-US" sz="36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77286" y="1600200"/>
            <a:ext cx="9760526" cy="12538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 smtClean="0"/>
              <a:t>The germs come from people who have CoVid-19 when they sneeze or cough. The germs are in little droplets that come out of people’s mouths. Some people don’t know they have it or think it is just a cold.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 smtClean="0"/>
              <a:t>You can get it if: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42801" y="3156704"/>
            <a:ext cx="944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/>
              <a:t>You stand too close and the germs land in your mouth, eyes, or nose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1168230" y="3741003"/>
            <a:ext cx="101318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/>
              <a:t>You stand too close and the germs land on your hands or arms and then you touch your face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1141412" y="5265003"/>
            <a:ext cx="9753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 smtClean="0"/>
              <a:t>You </a:t>
            </a:r>
            <a:r>
              <a:rPr lang="en-US" sz="2400" dirty="0"/>
              <a:t>touch surfaces that have germs on them </a:t>
            </a:r>
            <a:r>
              <a:rPr lang="en-US" sz="2400" dirty="0" smtClean="0"/>
              <a:t>and </a:t>
            </a:r>
            <a:r>
              <a:rPr lang="en-US" sz="2400" dirty="0"/>
              <a:t>then touch your face </a:t>
            </a:r>
            <a:r>
              <a:rPr lang="en-US" sz="2400" dirty="0" smtClean="0"/>
              <a:t>       (</a:t>
            </a:r>
            <a:r>
              <a:rPr lang="en-US" sz="2400" dirty="0"/>
              <a:t>can live on surfaces for a few hours up to a few days).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41412" y="4655403"/>
            <a:ext cx="9906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/>
              <a:t>You walk into germs that are in the air (can live in air for up to </a:t>
            </a:r>
            <a:r>
              <a:rPr lang="en-US" sz="2400" dirty="0" smtClean="0"/>
              <a:t>three </a:t>
            </a:r>
            <a:r>
              <a:rPr lang="en-US" sz="2400" dirty="0"/>
              <a:t>hours).</a:t>
            </a:r>
          </a:p>
        </p:txBody>
      </p:sp>
      <p:sp>
        <p:nvSpPr>
          <p:cNvPr id="21" name="Oval 20"/>
          <p:cNvSpPr/>
          <p:nvPr/>
        </p:nvSpPr>
        <p:spPr>
          <a:xfrm>
            <a:off x="836612" y="3276600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51801" y="3792765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65800" y="4733835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67971" y="5375701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result for bank teller woman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2" r="31985" b="56747"/>
          <a:stretch>
            <a:fillRect/>
          </a:stretch>
        </p:blipFill>
        <p:spPr bwMode="auto">
          <a:xfrm>
            <a:off x="9913943" y="1678534"/>
            <a:ext cx="1403555" cy="1293266"/>
          </a:xfrm>
          <a:prstGeom prst="ellipse">
            <a:avLst/>
          </a:prstGeom>
          <a:noFill/>
          <a:ln w="12700" algn="in">
            <a:solidFill>
              <a:srgbClr val="7992B1"/>
            </a:solidFill>
            <a:round/>
            <a:headEnd/>
            <a:tailEnd/>
          </a:ln>
          <a:effectLst>
            <a:outerShdw dist="99190" dir="3011666" algn="ctr" rotWithShape="0">
              <a:srgbClr val="0F243E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83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11015" y="888206"/>
            <a:ext cx="10665221" cy="7119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11015" y="6096000"/>
            <a:ext cx="10665222" cy="3723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11015" y="609600"/>
            <a:ext cx="10665221" cy="278606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65307" y="822037"/>
            <a:ext cx="10956637" cy="1006763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How Could </a:t>
            </a:r>
            <a:r>
              <a:rPr lang="en-US" b="1" dirty="0"/>
              <a:t>W</a:t>
            </a:r>
            <a:r>
              <a:rPr lang="en-US" b="1" dirty="0" smtClean="0"/>
              <a:t>e </a:t>
            </a:r>
            <a:r>
              <a:rPr lang="en-US" b="1" dirty="0"/>
              <a:t>C</a:t>
            </a:r>
            <a:r>
              <a:rPr lang="en-US" b="1" dirty="0" smtClean="0"/>
              <a:t>atch CoVid-19? </a:t>
            </a:r>
            <a:r>
              <a:rPr lang="en-US" b="1" dirty="0" smtClean="0"/>
              <a:t>(Fill in the right word)</a:t>
            </a:r>
            <a:endParaRPr lang="en-US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66589" y="1874520"/>
            <a:ext cx="10990423" cy="3733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 a. </a:t>
            </a:r>
            <a:r>
              <a:rPr lang="en-US" sz="2400" dirty="0" smtClean="0"/>
              <a:t>surfaces      </a:t>
            </a:r>
            <a:r>
              <a:rPr lang="en-US" sz="2400" b="1" dirty="0" smtClean="0"/>
              <a:t>b. </a:t>
            </a:r>
            <a:r>
              <a:rPr lang="en-US" sz="2400" dirty="0" smtClean="0"/>
              <a:t>face       </a:t>
            </a:r>
            <a:r>
              <a:rPr lang="en-US" sz="2400" b="1" dirty="0" smtClean="0"/>
              <a:t>c. </a:t>
            </a:r>
            <a:r>
              <a:rPr lang="en-US" sz="2400" dirty="0" smtClean="0"/>
              <a:t>germs       </a:t>
            </a:r>
            <a:r>
              <a:rPr lang="en-US" sz="2400" b="1" dirty="0" smtClean="0"/>
              <a:t>d. </a:t>
            </a:r>
            <a:r>
              <a:rPr lang="en-US" sz="2400" dirty="0" smtClean="0"/>
              <a:t>CoVid-19      </a:t>
            </a:r>
            <a:r>
              <a:rPr lang="en-US" sz="2400" b="1" dirty="0" smtClean="0"/>
              <a:t>e. </a:t>
            </a:r>
            <a:r>
              <a:rPr lang="en-US" sz="2400" dirty="0" smtClean="0"/>
              <a:t>cough        </a:t>
            </a:r>
            <a:r>
              <a:rPr lang="en-US" sz="2400" b="1" dirty="0" smtClean="0"/>
              <a:t> f. </a:t>
            </a:r>
            <a:r>
              <a:rPr lang="en-US" sz="2400" dirty="0" smtClean="0"/>
              <a:t>air        </a:t>
            </a:r>
            <a:r>
              <a:rPr lang="en-US" sz="2400" b="1" dirty="0" smtClean="0"/>
              <a:t>g. </a:t>
            </a:r>
            <a:r>
              <a:rPr lang="en-US" sz="2400" dirty="0" smtClean="0"/>
              <a:t>mouth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The ________are in little droplets that come from people who have ______ when   they sneeze or ______. They may not look sick. You can get it if: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600" dirty="0" smtClean="0"/>
          </a:p>
          <a:p>
            <a:pPr marL="457200" indent="0" fontAlgn="base">
              <a:buNone/>
            </a:pPr>
            <a:r>
              <a:rPr lang="en-US" sz="2400" dirty="0"/>
              <a:t>T</a:t>
            </a:r>
            <a:r>
              <a:rPr lang="en-US" sz="2400" dirty="0" smtClean="0"/>
              <a:t>he germs land in your ______ or eyes. </a:t>
            </a:r>
          </a:p>
          <a:p>
            <a:pPr marL="457200" indent="0" fontAlgn="base">
              <a:buNone/>
            </a:pPr>
            <a:r>
              <a:rPr lang="en-US" sz="2400" dirty="0"/>
              <a:t>T</a:t>
            </a:r>
            <a:r>
              <a:rPr lang="en-US" sz="2400" dirty="0" smtClean="0"/>
              <a:t>he germs land on your hands or arms and then you touch your _______.</a:t>
            </a:r>
          </a:p>
          <a:p>
            <a:pPr marL="457200" indent="0" fontAlgn="base">
              <a:buNone/>
            </a:pPr>
            <a:r>
              <a:rPr lang="en-US" sz="2400" dirty="0" smtClean="0"/>
              <a:t>You walk into germs that are in the ____ and they get into your eyes or mouth.</a:t>
            </a:r>
          </a:p>
          <a:p>
            <a:pPr marL="457200" indent="0" fontAlgn="base">
              <a:buNone/>
            </a:pPr>
            <a:r>
              <a:rPr lang="en-US" sz="2400" dirty="0" smtClean="0"/>
              <a:t>You touch ________ that have germs on them and then touch your face.</a:t>
            </a:r>
            <a:endParaRPr lang="en-US" sz="2400" dirty="0"/>
          </a:p>
        </p:txBody>
      </p:sp>
      <p:sp>
        <p:nvSpPr>
          <p:cNvPr id="17" name="Oval 16"/>
          <p:cNvSpPr/>
          <p:nvPr/>
        </p:nvSpPr>
        <p:spPr>
          <a:xfrm>
            <a:off x="888364" y="3657600"/>
            <a:ext cx="228600" cy="2286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92808" y="4114800"/>
            <a:ext cx="228600" cy="2286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92808" y="4572000"/>
            <a:ext cx="228600" cy="2286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88364" y="5006340"/>
            <a:ext cx="228600" cy="2286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11015" y="888206"/>
            <a:ext cx="10665221" cy="10929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11015" y="6096000"/>
            <a:ext cx="10665222" cy="3723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11015" y="609600"/>
            <a:ext cx="10665221" cy="278606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38200" y="731837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Juanita wants to know:</a:t>
            </a:r>
          </a:p>
          <a:p>
            <a:r>
              <a:rPr lang="en-US" sz="4000" dirty="0" smtClean="0"/>
              <a:t>How sick will people get?</a:t>
            </a:r>
            <a:endParaRPr lang="en-US" sz="4000" dirty="0"/>
          </a:p>
        </p:txBody>
      </p:sp>
      <p:pic>
        <p:nvPicPr>
          <p:cNvPr id="23" name="Picture 3" descr="Image result for bank teller woman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9" r="18202" b="4872"/>
          <a:stretch>
            <a:fillRect/>
          </a:stretch>
        </p:blipFill>
        <p:spPr bwMode="auto">
          <a:xfrm>
            <a:off x="9096237" y="2094363"/>
            <a:ext cx="2305082" cy="2249037"/>
          </a:xfrm>
          <a:prstGeom prst="ellipse">
            <a:avLst/>
          </a:prstGeom>
          <a:noFill/>
          <a:ln w="12700" algn="in">
            <a:solidFill>
              <a:srgbClr val="7992B1"/>
            </a:solidFill>
            <a:round/>
            <a:headEnd/>
            <a:tailEnd/>
          </a:ln>
          <a:effectLst>
            <a:outerShdw dist="99190" dir="3011666" algn="ctr" rotWithShape="0">
              <a:srgbClr val="0F243E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62332" y="2690336"/>
            <a:ext cx="8413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dirty="0"/>
              <a:t>Most people will have mild </a:t>
            </a:r>
            <a:r>
              <a:rPr lang="en-US" sz="2800" dirty="0" smtClean="0"/>
              <a:t>symptoms. </a:t>
            </a:r>
            <a:r>
              <a:rPr lang="en-US" sz="2800" dirty="0"/>
              <a:t>They will feel </a:t>
            </a:r>
            <a:r>
              <a:rPr lang="en-US" sz="2800" dirty="0" smtClean="0"/>
              <a:t>  like </a:t>
            </a:r>
            <a:r>
              <a:rPr lang="en-US" sz="2800" dirty="0"/>
              <a:t>they have a bad cold or like they are not sick</a:t>
            </a:r>
            <a:r>
              <a:rPr lang="en-US" sz="2800" dirty="0" smtClean="0"/>
              <a:t>.</a:t>
            </a:r>
          </a:p>
          <a:p>
            <a:pPr fontAlgn="base"/>
            <a:endParaRPr lang="en-US" sz="2800" dirty="0"/>
          </a:p>
          <a:p>
            <a:pPr fontAlgn="base"/>
            <a:r>
              <a:rPr lang="en-US" sz="2800" dirty="0"/>
              <a:t>Some people will have severe symptoms and have </a:t>
            </a:r>
            <a:r>
              <a:rPr lang="en-US" sz="2800" dirty="0" smtClean="0"/>
              <a:t>        to </a:t>
            </a:r>
            <a:r>
              <a:rPr lang="en-US" sz="2800" dirty="0"/>
              <a:t>go to the hospital. The elderly and people with other medical problems often have severe symptoms.</a:t>
            </a:r>
          </a:p>
        </p:txBody>
      </p:sp>
      <p:sp>
        <p:nvSpPr>
          <p:cNvPr id="24" name="Oval 23"/>
          <p:cNvSpPr/>
          <p:nvPr/>
        </p:nvSpPr>
        <p:spPr>
          <a:xfrm>
            <a:off x="878522" y="2819400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84554" y="4114800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5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11015" y="888206"/>
            <a:ext cx="10665221" cy="10929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1015" y="6096000"/>
            <a:ext cx="10665222" cy="3723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11015" y="609600"/>
            <a:ext cx="10665221" cy="278606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36612" y="970440"/>
            <a:ext cx="10539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Juanita’s school sent out rules to keep safe. One of those rules helped her know how to wash her hands better. </a:t>
            </a:r>
            <a:r>
              <a:rPr lang="en-US" altLang="en-US" sz="2400" b="1" i="1" dirty="0" smtClean="0">
                <a:solidFill>
                  <a:srgbClr val="660033"/>
                </a:solidFill>
                <a:cs typeface="Arial" panose="020B0604020202020204" pitchFamily="34" charset="0"/>
              </a:rPr>
              <a:t>She can see how to wash every part of her hands.</a:t>
            </a:r>
            <a:endParaRPr lang="en-US" sz="2400" b="1" dirty="0" smtClean="0">
              <a:solidFill>
                <a:srgbClr val="660033"/>
              </a:solidFill>
            </a:endParaRPr>
          </a:p>
        </p:txBody>
      </p:sp>
      <p:pic>
        <p:nvPicPr>
          <p:cNvPr id="18" name="Picture 4" descr="https://lh5.googleusercontent.com/tVDkwQeT1RgzV2hWwQSTc-jJ7qN3LpDtNMimHtl0g9-X7ArjaqLGMEiaQe-cdOimSmvFUJUHkNehCXGGV2w59qVqextiKEu1B-ro-gz0xf2JCzEN-iy4TJOMcwQ4MMrVNcRJf7_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2" y="2743200"/>
            <a:ext cx="2204476" cy="235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https://lh6.googleusercontent.com/1Kb1oCmoZK13HEWlCQ9ZKQc9IkPh12Xux2WnXsHcSthOy9Yr9UrSvlAsSesnW0S2aTu0BAOouhMtf1I0roZrFDOA4GKkmWxQ800l79SDz52u9fEo4ynoR6sv9OgKP7reMbSv7e2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2" y="2178215"/>
            <a:ext cx="5829954" cy="373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682750" y="5224338"/>
            <a:ext cx="2963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“ABC song”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alt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“Happy Birthday” twice.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1015" y="2214291"/>
            <a:ext cx="5187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 your hands with </a:t>
            </a:r>
            <a:r>
              <a:rPr lang="en-US" altLang="en-US" sz="20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soap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 </a:t>
            </a: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seconds</a:t>
            </a:r>
            <a:endParaRPr lang="en-US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5127494"/>
            <a:ext cx="888190" cy="84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92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1cGrZivEj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02340" y="1324841"/>
            <a:ext cx="9264072" cy="521104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11015" y="583406"/>
            <a:ext cx="10665221" cy="6357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11015" y="304800"/>
            <a:ext cx="10665221" cy="278606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560944"/>
          </a:xfrm>
        </p:spPr>
        <p:txBody>
          <a:bodyPr>
            <a:normAutofit/>
          </a:bodyPr>
          <a:lstStyle/>
          <a:p>
            <a:r>
              <a:rPr lang="en-US" dirty="0" smtClean="0"/>
              <a:t>Juanita </a:t>
            </a:r>
            <a:r>
              <a:rPr lang="en-US" dirty="0"/>
              <a:t>a</a:t>
            </a:r>
            <a:r>
              <a:rPr lang="en-US" dirty="0" smtClean="0"/>
              <a:t>lso found this video:</a:t>
            </a:r>
            <a:br>
              <a:rPr lang="en-US" dirty="0" smtClean="0"/>
            </a:b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36408" y="4191001"/>
            <a:ext cx="10639828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5936" y="685801"/>
            <a:ext cx="10670301" cy="9563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1015" y="6096000"/>
            <a:ext cx="10665222" cy="3723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1015" y="381000"/>
            <a:ext cx="1036050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1015" y="609601"/>
            <a:ext cx="10665222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Stopping the Spread: What to</a:t>
            </a:r>
            <a:r>
              <a:rPr lang="en-US" sz="3600" dirty="0" smtClean="0"/>
              <a:t> </a:t>
            </a:r>
            <a:r>
              <a:rPr lang="en-US" sz="3600" dirty="0" smtClean="0"/>
              <a:t>Do? Juanita’s Dilemma</a:t>
            </a:r>
            <a:endParaRPr lang="en-US" sz="360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11015" y="3703782"/>
            <a:ext cx="11173090" cy="42210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Let’s look at one of the posters the bank put up. First, just look at the pictures.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Write down what you think the pictures mean? </a:t>
            </a: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https</a:t>
            </a:r>
            <a:r>
              <a:rPr lang="en-US" sz="2000" dirty="0" smtClean="0">
                <a:hlinkClick r:id="rId2"/>
              </a:rPr>
              <a:t>://www.cdc.gov/coronavirus/2019-ncov/downloads/stop-the-spread-of-germs.pdf</a:t>
            </a:r>
            <a:r>
              <a:rPr lang="en-US" dirty="0"/>
              <a:t/>
            </a:r>
            <a:br>
              <a:rPr lang="en-US" dirty="0"/>
            </a:b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6408" y="1789563"/>
            <a:ext cx="810120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Juanita works in a bank. She lives with her husband, Frank; her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65-year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old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mother, Teresa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; and her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10-year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old daughter, Mary. 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She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is scared of the coronavirus. The bank has put up two posters. The news says to “social distance.” The governor says to “Shelter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in Place.”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Mary’s school has been closed. Juanita wants to know what to do to keep herself and her family safe. It is a question most of us have.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11015" y="609600"/>
            <a:ext cx="10665221" cy="278606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Image result for bank teller woman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9" r="18202" b="4872"/>
          <a:stretch>
            <a:fillRect/>
          </a:stretch>
        </p:blipFill>
        <p:spPr bwMode="auto">
          <a:xfrm>
            <a:off x="9058137" y="1789563"/>
            <a:ext cx="2305082" cy="2249037"/>
          </a:xfrm>
          <a:prstGeom prst="ellipse">
            <a:avLst/>
          </a:prstGeom>
          <a:noFill/>
          <a:ln w="12700" algn="in">
            <a:solidFill>
              <a:srgbClr val="7992B1"/>
            </a:solidFill>
            <a:round/>
            <a:headEnd/>
            <a:tailEnd/>
          </a:ln>
          <a:effectLst>
            <a:outerShdw dist="99190" dir="3011666" algn="ctr" rotWithShape="0">
              <a:srgbClr val="0F243E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47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711015" y="675481"/>
            <a:ext cx="10665221" cy="10929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711015" y="396875"/>
            <a:ext cx="10665221" cy="278606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838128" y="59015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Juanita’s </a:t>
            </a:r>
            <a:r>
              <a:rPr lang="en-US" dirty="0"/>
              <a:t>s</a:t>
            </a:r>
            <a:r>
              <a:rPr lang="en-US" dirty="0" smtClean="0"/>
              <a:t>chool rules also helped her understand social distancing at </a:t>
            </a:r>
            <a:r>
              <a:rPr lang="en-US" dirty="0"/>
              <a:t>s</a:t>
            </a:r>
            <a:r>
              <a:rPr lang="en-US" dirty="0" smtClean="0"/>
              <a:t>ix </a:t>
            </a:r>
            <a:r>
              <a:rPr lang="en-US" dirty="0"/>
              <a:t>f</a:t>
            </a:r>
            <a:r>
              <a:rPr lang="en-US" dirty="0" smtClean="0"/>
              <a:t>eet:</a:t>
            </a:r>
            <a:endParaRPr lang="en-US" dirty="0"/>
          </a:p>
        </p:txBody>
      </p:sp>
      <p:pic>
        <p:nvPicPr>
          <p:cNvPr id="40" name="Picture 4" descr="https://lh3.googleusercontent.com/6c67fmItGyZMecYxhsG5ge_izg0sthqkAlM-C5uZ9Y9Vvepcyb7-fehuWt0uCS-BEZdvKMGcIwocPkNG8_lydClzihMZeMXzUFXiJD9jzN1hKnUcvkbH6zSI5ct1WU74UImypA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3421062"/>
            <a:ext cx="1576387" cy="998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s://lh5.googleusercontent.com/85c9EG5Of5vzo4mvyWCpVFTUy4P1yqXwlU27rTPe6TUVE8H7YpT4VVfDav8QYae23AxrmDGSii5zQCkWBlAoJYmSnzrtS1YHz7HpRt8hj-denKrFkyUVAMTZeRhLZaJoKLIp0S6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560" y="1905000"/>
            <a:ext cx="1408852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s://lh5.googleusercontent.com/7F6uwksCGmlk6SMYd6Q6NTXYvOHPmoaHONo1Shpax5DIXXLHMdx4gJvnjJ0rC_4NjdXO1oMTiiw0vpK1bYWcnIfAFN3AgzbxN5tKOU25Rjw4ZwFgTmGCIt9EjYaBimYOK2GbNi1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9" y="5143499"/>
            <a:ext cx="1981200" cy="133350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https://lh3.googleusercontent.com/ATybmsJbk9W4U_E-sn_C47T2XvC58vtK5S8A_svCjSN_YcuUIPX9X27eoOyjBi7SiiM2AhLUU4hdaxwoHTk2whw3Wp_Iw1ChKOLSFoAdW1cRSYrvS-Sm-JeRvROQ6wUrsYDVup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94" y="5166360"/>
            <a:ext cx="1971118" cy="131064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ontent Placeholder 2"/>
          <p:cNvSpPr txBox="1">
            <a:spLocks/>
          </p:cNvSpPr>
          <p:nvPr/>
        </p:nvSpPr>
        <p:spPr>
          <a:xfrm>
            <a:off x="1827212" y="3605212"/>
            <a:ext cx="3200400" cy="425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600" dirty="0" smtClean="0"/>
              <a:t>Do </a:t>
            </a:r>
            <a:r>
              <a:rPr lang="en-US" sz="9600" b="1" i="1" u="sng" dirty="0" smtClean="0"/>
              <a:t>NOT</a:t>
            </a:r>
            <a:r>
              <a:rPr lang="en-US" sz="9600" b="1" i="1" dirty="0" smtClean="0"/>
              <a:t> </a:t>
            </a:r>
            <a:r>
              <a:rPr lang="en-US" sz="9600" dirty="0" smtClean="0"/>
              <a:t>hug.</a:t>
            </a:r>
            <a:r>
              <a:rPr lang="en-US" dirty="0" smtClean="0"/>
              <a:t>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    </a:t>
            </a:r>
            <a:endParaRPr lang="en-US" dirty="0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1827211" y="4672331"/>
            <a:ext cx="4216413" cy="425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600" dirty="0" smtClean="0"/>
              <a:t>Say, </a:t>
            </a:r>
            <a:r>
              <a:rPr lang="en-US" sz="9600" i="1" dirty="0" smtClean="0"/>
              <a:t>“Namaste”           </a:t>
            </a:r>
            <a:r>
              <a:rPr lang="en-US" sz="9600" dirty="0" smtClean="0"/>
              <a:t>or wave</a:t>
            </a:r>
            <a:r>
              <a:rPr lang="en-US" i="1" dirty="0" smtClean="0"/>
              <a:t>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    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522411" y="2171700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522412" y="3626961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522411" y="4660901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1878338" y="2111375"/>
            <a:ext cx="3200400" cy="425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600" dirty="0" smtClean="0"/>
              <a:t>Do </a:t>
            </a:r>
            <a:r>
              <a:rPr lang="en-US" sz="9600" b="1" i="1" u="sng" dirty="0" smtClean="0"/>
              <a:t>NOT</a:t>
            </a:r>
            <a:r>
              <a:rPr lang="en-US" sz="9600" b="1" i="1" dirty="0" smtClean="0"/>
              <a:t> </a:t>
            </a:r>
            <a:r>
              <a:rPr lang="en-US" sz="9600" dirty="0" smtClean="0"/>
              <a:t>shake hands.</a:t>
            </a:r>
            <a:r>
              <a:rPr lang="en-US" dirty="0" smtClean="0"/>
              <a:t>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    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8990012" y="3035022"/>
            <a:ext cx="112332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/>
              <a:t>6 feet 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178" y="3019277"/>
            <a:ext cx="2878319" cy="149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7694612" y="2667000"/>
            <a:ext cx="3681624" cy="229870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694612" y="6096000"/>
            <a:ext cx="3681626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7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 animBg="1"/>
      <p:bldP spid="50" grpId="0" animBg="1"/>
      <p:bldP spid="51" grpId="0" animBg="1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11015" y="735806"/>
            <a:ext cx="10665221" cy="715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11015" y="6096000"/>
            <a:ext cx="10665222" cy="3723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711015" y="457200"/>
            <a:ext cx="10665221" cy="278606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38200" y="641926"/>
            <a:ext cx="10515600" cy="72967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Match the Words to the Pictures</a:t>
            </a:r>
            <a:endParaRPr lang="en-US" b="1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1293812" y="1821873"/>
            <a:ext cx="8007927" cy="4197927"/>
          </a:xfrm>
        </p:spPr>
        <p:txBody>
          <a:bodyPr>
            <a:noAutofit/>
          </a:bodyPr>
          <a:lstStyle/>
          <a:p>
            <a:r>
              <a:rPr lang="en-US" dirty="0"/>
              <a:t>Do </a:t>
            </a:r>
            <a:r>
              <a:rPr lang="en-US" b="1" i="1" u="sng" dirty="0"/>
              <a:t>NOT</a:t>
            </a:r>
            <a:r>
              <a:rPr lang="en-US" b="1" i="1" dirty="0"/>
              <a:t> </a:t>
            </a:r>
            <a:r>
              <a:rPr lang="en-US" dirty="0"/>
              <a:t>shake hands</a:t>
            </a:r>
            <a:r>
              <a:rPr lang="en-US" dirty="0" smtClean="0"/>
              <a:t>.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 </a:t>
            </a:r>
            <a:r>
              <a:rPr lang="en-US" b="1" i="1" u="sng" dirty="0"/>
              <a:t>NOT</a:t>
            </a:r>
            <a:r>
              <a:rPr lang="en-US" dirty="0"/>
              <a:t> hug</a:t>
            </a:r>
            <a:r>
              <a:rPr lang="en-US" dirty="0" smtClean="0"/>
              <a:t>  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Say</a:t>
            </a:r>
            <a:r>
              <a:rPr lang="en-US" dirty="0"/>
              <a:t>, “</a:t>
            </a:r>
            <a:r>
              <a:rPr lang="en-US" i="1" dirty="0"/>
              <a:t>Namaste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Wave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    </a:t>
            </a:r>
          </a:p>
        </p:txBody>
      </p:sp>
      <p:pic>
        <p:nvPicPr>
          <p:cNvPr id="38" name="Picture 8" descr="https://lh3.googleusercontent.com/ATybmsJbk9W4U_E-sn_C47T2XvC58vtK5S8A_svCjSN_YcuUIPX9X27eoOyjBi7SiiM2AhLUU4hdaxwoHTk2whw3Wp_Iw1ChKOLSFoAdW1cRSYrvS-Sm-JeRvROQ6wUrsYDVupM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892" y="1645920"/>
            <a:ext cx="1137722" cy="75649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s://lh3.googleusercontent.com/6c67fmItGyZMecYxhsG5ge_izg0sthqkAlM-C5uZ9Y9Vvepcyb7-fehuWt0uCS-BEZdvKMGcIwocPkNG8_lydClzihMZeMXzUFXiJD9jzN1hKnUcvkbH6zSI5ct1WU74UImypA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66" y="5105400"/>
            <a:ext cx="1161700" cy="7358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https://lh5.googleusercontent.com/7F6uwksCGmlk6SMYd6Q6NTXYvOHPmoaHONo1Shpax5DIXXLHMdx4gJvnjJ0rC_4NjdXO1oMTiiw0vpK1bYWcnIfAFN3AgzbxN5tKOU25Rjw4ZwFgTmGCIt9EjYaBimYOK2GbNi1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321" y="2743200"/>
            <a:ext cx="1157419" cy="77903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s://lh5.googleusercontent.com/85c9EG5Of5vzo4mvyWCpVFTUy4P1yqXwlU27rTPe6TUVE8H7YpT4VVfDav8QYae23AxrmDGSii5zQCkWBlAoJYmSnzrtS1YHz7HpRt8hj-denKrFkyUVAMTZeRhLZaJoKLIp0S6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892" y="3886200"/>
            <a:ext cx="1137722" cy="799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35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11015" y="888206"/>
            <a:ext cx="10665221" cy="10929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11015" y="6096000"/>
            <a:ext cx="10665222" cy="3723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711015" y="609600"/>
            <a:ext cx="10665221" cy="278606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3" descr="Image result for bank teller woman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9" r="18202" b="4872"/>
          <a:stretch>
            <a:fillRect/>
          </a:stretch>
        </p:blipFill>
        <p:spPr bwMode="auto">
          <a:xfrm>
            <a:off x="9539587" y="2057400"/>
            <a:ext cx="2305082" cy="2249037"/>
          </a:xfrm>
          <a:prstGeom prst="ellipse">
            <a:avLst/>
          </a:prstGeom>
          <a:noFill/>
          <a:ln w="12700" algn="in">
            <a:solidFill>
              <a:srgbClr val="7992B1"/>
            </a:solidFill>
            <a:round/>
            <a:headEnd/>
            <a:tailEnd/>
          </a:ln>
          <a:effectLst>
            <a:outerShdw dist="99190" dir="3011666" algn="ctr" rotWithShape="0">
              <a:srgbClr val="0F243E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838200" y="7318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Juanita </a:t>
            </a:r>
            <a:r>
              <a:rPr lang="en-US" dirty="0"/>
              <a:t>w</a:t>
            </a:r>
            <a:r>
              <a:rPr lang="en-US" dirty="0" smtClean="0"/>
              <a:t>ants to </a:t>
            </a:r>
            <a:r>
              <a:rPr lang="en-US" dirty="0"/>
              <a:t>k</a:t>
            </a:r>
            <a:r>
              <a:rPr lang="en-US" dirty="0" smtClean="0"/>
              <a:t>now what she and </a:t>
            </a:r>
            <a:r>
              <a:rPr lang="en-US" dirty="0"/>
              <a:t>h</a:t>
            </a:r>
            <a:r>
              <a:rPr lang="en-US" dirty="0" smtClean="0"/>
              <a:t>er family can do while “Sheltering in Place.”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105534" y="2133600"/>
            <a:ext cx="8089054" cy="9328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She can go to work at the bank because people need to get money.</a:t>
            </a:r>
          </a:p>
        </p:txBody>
      </p:sp>
      <p:sp>
        <p:nvSpPr>
          <p:cNvPr id="2" name="Rectangle 1"/>
          <p:cNvSpPr/>
          <p:nvPr/>
        </p:nvSpPr>
        <p:spPr>
          <a:xfrm>
            <a:off x="1117388" y="3077910"/>
            <a:ext cx="8385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They can go out for </a:t>
            </a:r>
            <a:r>
              <a:rPr lang="en-US" sz="2800" dirty="0" smtClean="0"/>
              <a:t>essential </a:t>
            </a:r>
            <a:r>
              <a:rPr lang="en-US" sz="2800" dirty="0"/>
              <a:t>things like banking, grocery shopping, getting gas, and getting medicine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117388" y="4114799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They can go out for exercise as long as they </a:t>
            </a:r>
            <a:r>
              <a:rPr lang="en-US" sz="2800" dirty="0" smtClean="0"/>
              <a:t>stay six feet away from people who do not live with them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1142470" y="5181599"/>
            <a:ext cx="105145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Whenever they are in public they need to be six feet away from other people.</a:t>
            </a:r>
          </a:p>
        </p:txBody>
      </p:sp>
      <p:sp>
        <p:nvSpPr>
          <p:cNvPr id="25" name="Oval 24"/>
          <p:cNvSpPr/>
          <p:nvPr/>
        </p:nvSpPr>
        <p:spPr>
          <a:xfrm>
            <a:off x="812588" y="2171700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12588" y="3218881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12588" y="4191000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12588" y="5353852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9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" grpId="0"/>
      <p:bldP spid="3" grpId="0"/>
      <p:bldP spid="24" grpId="0"/>
      <p:bldP spid="25" grpId="0" animBg="1"/>
      <p:bldP spid="26" grpId="0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11015" y="888206"/>
            <a:ext cx="10665221" cy="16263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711015" y="609600"/>
            <a:ext cx="10665221" cy="278606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11016" y="990600"/>
            <a:ext cx="10665222" cy="1325563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Juanita </a:t>
            </a:r>
            <a:r>
              <a:rPr lang="en-US" sz="3200" dirty="0"/>
              <a:t>s</a:t>
            </a:r>
            <a:r>
              <a:rPr lang="en-US" sz="3200" dirty="0" smtClean="0"/>
              <a:t>aw on the </a:t>
            </a:r>
            <a:r>
              <a:rPr lang="en-US" sz="3200" dirty="0"/>
              <a:t>n</a:t>
            </a:r>
            <a:r>
              <a:rPr lang="en-US" sz="3200" dirty="0" smtClean="0"/>
              <a:t>ews she should clean what she touches and then disinfect with alcohol or bleach ingredients. The school rules helped her think about what she touches.</a:t>
            </a:r>
            <a:endParaRPr lang="en-US" sz="3200" dirty="0"/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08012" y="2743200"/>
            <a:ext cx="4696351" cy="593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Clean with disinfectant</a:t>
            </a:r>
            <a:endParaRPr lang="en-US" b="1" dirty="0"/>
          </a:p>
        </p:txBody>
      </p:sp>
      <p:pic>
        <p:nvPicPr>
          <p:cNvPr id="30" name="Picture 2" descr="https://lh4.googleusercontent.com/DFAGVM5i54zxCjNVcnz1b4WSzJNZs8D7E2ANmOQS1HPJ1OkYVx1ut4Z9ipX21QOyqZG7WLj28DyUVrYCFa9un4CADjsoURRxpvGDWf3D_lfv4WZV3iaPrgc_xBmtQoKIIFWm5l5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58"/>
          <a:stretch/>
        </p:blipFill>
        <p:spPr bwMode="auto">
          <a:xfrm>
            <a:off x="5278564" y="2630682"/>
            <a:ext cx="2393698" cy="150114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https://lh4.googleusercontent.com/vZSbTljv4ozXzjZbvdwjCh74Rx8DazCX-P-MVvi8BGq5MaRPNRrvUdZsA9xU-BnAqT7Ps-KUyGZ7qaLbCJWi4sbTj9fspl_kExEGxntTpKbdHCAgI5AVe-EWDg2vryk38M8vGyP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2" y="4430551"/>
            <a:ext cx="2565698" cy="204644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lh3.googleusercontent.com/ElUIGSBYsalr14MWAUSdvZ1tOApVx_rdsbiZaQu8wX4pdN_NaPzO70GpzlLoOFsXM1QSHkSAYt-0Z17OLxqsIWsGFMetCBq0qroHdsBRNpB9mLJpLx4gjfbzjRlVow5G1BWdNM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12" y="4465172"/>
            <a:ext cx="2286000" cy="200473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96" y="4316730"/>
            <a:ext cx="2444658" cy="227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278564" y="2590801"/>
            <a:ext cx="1066800" cy="10668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4646612" y="2895600"/>
            <a:ext cx="553415" cy="304800"/>
          </a:xfrm>
          <a:prstGeom prst="rightArrow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11015" y="888206"/>
            <a:ext cx="10665221" cy="8643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11015" y="6096000"/>
            <a:ext cx="10665222" cy="3723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711015" y="609600"/>
            <a:ext cx="10665221" cy="278606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13012" y="939105"/>
            <a:ext cx="7463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Put These </a:t>
            </a:r>
            <a:r>
              <a:rPr lang="en-US" sz="4000" dirty="0"/>
              <a:t>W</a:t>
            </a:r>
            <a:r>
              <a:rPr lang="en-US" sz="4000" dirty="0" smtClean="0"/>
              <a:t>ords in the Right </a:t>
            </a:r>
            <a:r>
              <a:rPr lang="en-US" sz="4000" dirty="0"/>
              <a:t>O</a:t>
            </a:r>
            <a:r>
              <a:rPr lang="en-US" sz="4000" dirty="0" smtClean="0"/>
              <a:t>rder</a:t>
            </a:r>
            <a:endParaRPr lang="en-US" sz="400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1141412" y="1905000"/>
            <a:ext cx="10515600" cy="4648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1. </a:t>
            </a:r>
            <a:r>
              <a:rPr lang="en-US" sz="2800" dirty="0" smtClean="0"/>
              <a:t>soap/hands/with/wash/your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  <a:p>
            <a:pPr marL="0" indent="0">
              <a:buNone/>
            </a:pPr>
            <a:r>
              <a:rPr lang="en-US" sz="2800" b="1" dirty="0" smtClean="0"/>
              <a:t>2. </a:t>
            </a:r>
            <a:r>
              <a:rPr lang="en-US" sz="2800" dirty="0" smtClean="0"/>
              <a:t>cough/cover/your/and/sneeze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3. </a:t>
            </a:r>
            <a:r>
              <a:rPr lang="en-US" sz="2800" dirty="0" smtClean="0"/>
              <a:t>tissues/throw/trash/the/in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 smtClean="0"/>
              <a:t>4. </a:t>
            </a:r>
            <a:r>
              <a:rPr lang="en-US" sz="2800" dirty="0" smtClean="0"/>
              <a:t>disinfectant/clean/with/surfaces/and/objects/and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 smtClean="0"/>
              <a:t>5. </a:t>
            </a:r>
            <a:r>
              <a:rPr lang="en-US" sz="2800" dirty="0" smtClean="0"/>
              <a:t>distance/at/social/feet/six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 smtClean="0"/>
              <a:t>6. </a:t>
            </a:r>
            <a:r>
              <a:rPr lang="en-US" sz="2800" dirty="0" smtClean="0"/>
              <a:t>in/means/home/shelter/stay/place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3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6" descr="Image result for report images"/>
          <p:cNvSpPr>
            <a:spLocks noChangeAspect="1" noChangeArrowheads="1"/>
          </p:cNvSpPr>
          <p:nvPr/>
        </p:nvSpPr>
        <p:spPr bwMode="auto">
          <a:xfrm>
            <a:off x="207379" y="-144463"/>
            <a:ext cx="40629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93812" y="685800"/>
            <a:ext cx="10515600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1. </a:t>
            </a:r>
            <a:r>
              <a:rPr lang="en-US" sz="2400" dirty="0" smtClean="0"/>
              <a:t>soap/hands/with/wash/your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b="1" dirty="0" smtClean="0"/>
              <a:t>Wash your hands with soap and water.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2. </a:t>
            </a:r>
            <a:r>
              <a:rPr lang="en-US" sz="2400" dirty="0" smtClean="0"/>
              <a:t>cough/cover/your/and/sneeze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b="1" dirty="0" smtClean="0"/>
              <a:t>Cover your cough and sneeze.</a:t>
            </a:r>
          </a:p>
          <a:p>
            <a:pPr marL="0" indent="0">
              <a:buNone/>
            </a:pPr>
            <a:r>
              <a:rPr lang="en-US" sz="2400" b="1" dirty="0" smtClean="0"/>
              <a:t>3. </a:t>
            </a:r>
            <a:r>
              <a:rPr lang="en-US" sz="2400" dirty="0" smtClean="0"/>
              <a:t>tissues/throw/trash/the/in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b="1" dirty="0" smtClean="0"/>
              <a:t>Throw the tissues in the trash.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4</a:t>
            </a:r>
            <a:r>
              <a:rPr lang="en-US" sz="2400" b="1" dirty="0" smtClean="0"/>
              <a:t>. </a:t>
            </a:r>
            <a:r>
              <a:rPr lang="en-US" sz="2400" dirty="0" smtClean="0"/>
              <a:t>disinfect/clean/with/surfaces/and/objects/and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b="1" dirty="0" smtClean="0"/>
              <a:t>Clean and disinfect objects and surfaces.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5</a:t>
            </a:r>
            <a:r>
              <a:rPr lang="en-US" sz="2400" b="1" dirty="0" smtClean="0"/>
              <a:t>. </a:t>
            </a:r>
            <a:r>
              <a:rPr lang="en-US" sz="2400" dirty="0" smtClean="0"/>
              <a:t>distance/at/social/feet/six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b="1" dirty="0" smtClean="0"/>
              <a:t>Social distance at six feet.</a:t>
            </a:r>
          </a:p>
          <a:p>
            <a:pPr marL="0" indent="0">
              <a:buNone/>
            </a:pPr>
            <a:r>
              <a:rPr lang="en-US" sz="2400" b="1" dirty="0" smtClean="0"/>
              <a:t>6. </a:t>
            </a:r>
            <a:r>
              <a:rPr lang="en-US" sz="2400" dirty="0" smtClean="0"/>
              <a:t>in/means/home/shelter/stay/place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</a:t>
            </a:r>
            <a:r>
              <a:rPr lang="en-US" sz="2400" b="1" dirty="0" smtClean="0"/>
              <a:t>Shelter in place means stay home.</a:t>
            </a:r>
            <a:endParaRPr lang="en-US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711015" y="6096000"/>
            <a:ext cx="10665222" cy="3723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11015" y="304800"/>
            <a:ext cx="10665221" cy="278606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11015" y="659606"/>
            <a:ext cx="10665221" cy="10929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11015" y="381000"/>
            <a:ext cx="10665221" cy="278606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78691" y="655637"/>
            <a:ext cx="11360727" cy="1325563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Juanita has made a plan based on what she has learned. How will she tell her daughter about what she planned?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989012" y="1797130"/>
            <a:ext cx="10515600" cy="49649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S</a:t>
            </a:r>
            <a:r>
              <a:rPr lang="en-US" sz="2400" b="1" dirty="0" smtClean="0"/>
              <a:t>ocial </a:t>
            </a:r>
            <a:r>
              <a:rPr lang="en-US" sz="2400" b="1" dirty="0"/>
              <a:t>D</a:t>
            </a:r>
            <a:r>
              <a:rPr lang="en-US" sz="2400" b="1" dirty="0" smtClean="0"/>
              <a:t>istancing</a:t>
            </a:r>
            <a:r>
              <a:rPr lang="en-US" sz="2400" b="1" dirty="0" smtClean="0"/>
              <a:t>:</a:t>
            </a:r>
            <a:endParaRPr lang="en-US" sz="24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1005796" y="2578094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</a:t>
            </a:r>
            <a:r>
              <a:rPr lang="en-US" sz="2400" b="1" dirty="0" smtClean="0"/>
              <a:t>heltering </a:t>
            </a:r>
            <a:r>
              <a:rPr lang="en-US" sz="2400" b="1" dirty="0"/>
              <a:t>in P</a:t>
            </a:r>
            <a:r>
              <a:rPr lang="en-US" sz="2400" b="1" dirty="0" smtClean="0"/>
              <a:t>lace</a:t>
            </a:r>
            <a:r>
              <a:rPr lang="en-US" sz="2400" b="1" dirty="0" smtClean="0"/>
              <a:t>: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1015815" y="3317588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</a:t>
            </a:r>
            <a:r>
              <a:rPr lang="en-US" sz="2400" b="1" dirty="0" smtClean="0"/>
              <a:t>neezing </a:t>
            </a:r>
            <a:r>
              <a:rPr lang="en-US" sz="2400" b="1" dirty="0"/>
              <a:t>and coughing?  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989012" y="40386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</a:t>
            </a:r>
            <a:r>
              <a:rPr lang="en-US" sz="2400" b="1" dirty="0" smtClean="0"/>
              <a:t>ouching </a:t>
            </a:r>
            <a:r>
              <a:rPr lang="en-US" sz="2400" b="1" dirty="0"/>
              <a:t>her face?  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978039" y="4803221"/>
            <a:ext cx="1038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dirty="0" smtClean="0"/>
              <a:t>leaning </a:t>
            </a:r>
            <a:r>
              <a:rPr lang="en-US" sz="2400" b="1" dirty="0"/>
              <a:t>and disinfecting</a:t>
            </a:r>
            <a:r>
              <a:rPr lang="en-US" sz="2400" b="1" dirty="0" smtClean="0"/>
              <a:t>? 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989012" y="5638800"/>
            <a:ext cx="1038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</a:t>
            </a:r>
            <a:r>
              <a:rPr lang="en-US" sz="2400" b="1" dirty="0" smtClean="0"/>
              <a:t>ashing </a:t>
            </a:r>
            <a:r>
              <a:rPr lang="en-US" sz="2400" b="1" dirty="0"/>
              <a:t>her hands? </a:t>
            </a:r>
            <a:endParaRPr lang="en-US" sz="2400" dirty="0"/>
          </a:p>
        </p:txBody>
      </p:sp>
      <p:sp>
        <p:nvSpPr>
          <p:cNvPr id="26" name="Oval 25"/>
          <p:cNvSpPr/>
          <p:nvPr/>
        </p:nvSpPr>
        <p:spPr>
          <a:xfrm>
            <a:off x="711015" y="1892975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84212" y="2694368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84212" y="3426287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15592" y="4117032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19495" y="4872362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15592" y="5752713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" descr="Image result for bank teller woman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2" r="31985" b="56747"/>
          <a:stretch>
            <a:fillRect/>
          </a:stretch>
        </p:blipFill>
        <p:spPr bwMode="auto">
          <a:xfrm>
            <a:off x="9536283" y="1791766"/>
            <a:ext cx="1781216" cy="1641251"/>
          </a:xfrm>
          <a:prstGeom prst="ellipse">
            <a:avLst/>
          </a:prstGeom>
          <a:noFill/>
          <a:ln w="12700" algn="in">
            <a:solidFill>
              <a:srgbClr val="7992B1"/>
            </a:solidFill>
            <a:round/>
            <a:headEnd/>
            <a:tailEnd/>
          </a:ln>
          <a:effectLst>
            <a:outerShdw dist="99190" dir="3011666" algn="ctr" rotWithShape="0">
              <a:srgbClr val="0F243E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13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11015" y="659606"/>
            <a:ext cx="10665221" cy="10929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711015" y="381000"/>
            <a:ext cx="10665221" cy="278606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11015" y="503237"/>
            <a:ext cx="1064278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Some things Juanita could say or show to her daughter:</a:t>
            </a:r>
            <a:endParaRPr lang="en-US" sz="4000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065212" y="1859280"/>
            <a:ext cx="10515600" cy="5029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S</a:t>
            </a:r>
            <a:r>
              <a:rPr lang="en-US" sz="2400" b="1" dirty="0" smtClean="0"/>
              <a:t>ocial distancing: </a:t>
            </a:r>
            <a:r>
              <a:rPr lang="en-US" sz="2400" dirty="0" smtClean="0"/>
              <a:t>Don’t touch other people and stay six feet away.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65212" y="2438400"/>
            <a:ext cx="10288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</a:t>
            </a:r>
            <a:r>
              <a:rPr lang="en-US" sz="2400" b="1" dirty="0" smtClean="0"/>
              <a:t>heltering </a:t>
            </a:r>
            <a:r>
              <a:rPr lang="en-US" sz="2400" b="1" dirty="0"/>
              <a:t>in P</a:t>
            </a:r>
            <a:r>
              <a:rPr lang="en-US" sz="2400" b="1" dirty="0" smtClean="0"/>
              <a:t>lace</a:t>
            </a:r>
            <a:r>
              <a:rPr lang="en-US" sz="2400" b="1" dirty="0"/>
              <a:t>: </a:t>
            </a:r>
            <a:r>
              <a:rPr lang="en-US" sz="2400" dirty="0"/>
              <a:t>We have to stay home, but you can </a:t>
            </a:r>
            <a:r>
              <a:rPr lang="en-US" sz="2400" dirty="0" smtClean="0"/>
              <a:t>video chat with your friends.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065212" y="3207603"/>
            <a:ext cx="10311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</a:t>
            </a:r>
            <a:r>
              <a:rPr lang="en-US" sz="2400" b="1" dirty="0" smtClean="0"/>
              <a:t>neezing </a:t>
            </a:r>
            <a:r>
              <a:rPr lang="en-US" sz="2400" b="1" dirty="0"/>
              <a:t>and coughing? </a:t>
            </a:r>
            <a:r>
              <a:rPr lang="en-US" sz="2400" dirty="0" smtClean="0"/>
              <a:t>Cover </a:t>
            </a:r>
            <a:r>
              <a:rPr lang="en-US" sz="2400" dirty="0"/>
              <a:t>your mouth with a tissue or your elbow. Throw away a tissue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065212" y="3962400"/>
            <a:ext cx="10311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</a:t>
            </a:r>
            <a:r>
              <a:rPr lang="en-US" sz="2400" b="1" dirty="0" smtClean="0"/>
              <a:t>ouching </a:t>
            </a:r>
            <a:r>
              <a:rPr lang="en-US" sz="2400" b="1" dirty="0"/>
              <a:t>her face? </a:t>
            </a:r>
            <a:r>
              <a:rPr lang="en-US" sz="2400" dirty="0" smtClean="0"/>
              <a:t>Don’t </a:t>
            </a:r>
            <a:r>
              <a:rPr lang="en-US" sz="2400" dirty="0"/>
              <a:t>touch your face so germs can’t get </a:t>
            </a:r>
            <a:r>
              <a:rPr lang="en-US" sz="2400" dirty="0" smtClean="0"/>
              <a:t>in.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065212" y="4495800"/>
            <a:ext cx="102885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dirty="0" smtClean="0"/>
              <a:t>leaning </a:t>
            </a:r>
            <a:r>
              <a:rPr lang="en-US" sz="2400" b="1" dirty="0"/>
              <a:t>and </a:t>
            </a:r>
            <a:r>
              <a:rPr lang="en-US" sz="2400" b="1" dirty="0" smtClean="0"/>
              <a:t>disinfecting? </a:t>
            </a:r>
            <a:r>
              <a:rPr lang="en-US" sz="2400" dirty="0" smtClean="0"/>
              <a:t>Clean </a:t>
            </a:r>
            <a:r>
              <a:rPr lang="en-US" sz="2400" dirty="0"/>
              <a:t>and disinfect all surfaces and things </a:t>
            </a:r>
            <a:r>
              <a:rPr lang="en-US" sz="2400" dirty="0" smtClean="0"/>
              <a:t>you </a:t>
            </a:r>
            <a:r>
              <a:rPr lang="en-US" sz="2400" dirty="0"/>
              <a:t>touch (like doorknobs and the TV remote</a:t>
            </a:r>
            <a:r>
              <a:rPr lang="en-US" sz="2400" dirty="0" smtClean="0"/>
              <a:t>). </a:t>
            </a:r>
            <a:r>
              <a:rPr lang="en-US" sz="2400" dirty="0" smtClean="0"/>
              <a:t>She will need to shower and wash her clothes when she comes in from work.</a:t>
            </a:r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068540" y="5649961"/>
            <a:ext cx="10311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</a:t>
            </a:r>
            <a:r>
              <a:rPr lang="en-US" sz="2400" b="1" dirty="0" smtClean="0"/>
              <a:t>ashing </a:t>
            </a:r>
            <a:r>
              <a:rPr lang="en-US" sz="2400" b="1" dirty="0"/>
              <a:t>her hands</a:t>
            </a:r>
            <a:r>
              <a:rPr lang="en-US" sz="2400" b="1" dirty="0" smtClean="0"/>
              <a:t>? </a:t>
            </a:r>
            <a:r>
              <a:rPr lang="en-US" sz="2400" dirty="0"/>
              <a:t>Use soap and wash all of your hands for 20 seconds. No soap? Use hand sanitizer on all parts of your </a:t>
            </a:r>
            <a:r>
              <a:rPr lang="en-US" sz="2400" dirty="0" smtClean="0"/>
              <a:t>hands.</a:t>
            </a:r>
            <a:endParaRPr lang="en-US" sz="2400" dirty="0"/>
          </a:p>
        </p:txBody>
      </p:sp>
      <p:sp>
        <p:nvSpPr>
          <p:cNvPr id="29" name="Oval 28"/>
          <p:cNvSpPr/>
          <p:nvPr/>
        </p:nvSpPr>
        <p:spPr>
          <a:xfrm>
            <a:off x="760412" y="1958340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0412" y="2516832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60412" y="3318301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60412" y="4040832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60412" y="4594473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60412" y="5832395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2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  <p:bldP spid="3" grpId="0"/>
      <p:bldP spid="4" grpId="0"/>
      <p:bldP spid="5" grpId="0"/>
      <p:bldP spid="6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11015" y="659606"/>
            <a:ext cx="10665221" cy="8643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11015" y="381000"/>
            <a:ext cx="10665221" cy="278606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1015" y="6104684"/>
            <a:ext cx="10665222" cy="3723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Make a Plan for Your </a:t>
            </a:r>
            <a:r>
              <a:rPr lang="en-US" b="1" dirty="0"/>
              <a:t>F</a:t>
            </a:r>
            <a:r>
              <a:rPr lang="en-US" b="1" dirty="0" smtClean="0"/>
              <a:t>amily</a:t>
            </a:r>
            <a:endParaRPr lang="en-US" b="1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Include:</a:t>
            </a:r>
          </a:p>
          <a:p>
            <a:pPr marL="457200" indent="0">
              <a:buNone/>
            </a:pPr>
            <a:r>
              <a:rPr lang="en-US" dirty="0"/>
              <a:t>S</a:t>
            </a:r>
            <a:r>
              <a:rPr lang="en-US" dirty="0" smtClean="0"/>
              <a:t>ocial distancing</a:t>
            </a:r>
            <a:endParaRPr lang="en-US" dirty="0"/>
          </a:p>
          <a:p>
            <a:pPr marL="457200" indent="0">
              <a:buNone/>
            </a:pPr>
            <a:r>
              <a:rPr lang="en-US" dirty="0"/>
              <a:t>S</a:t>
            </a:r>
            <a:r>
              <a:rPr lang="en-US" dirty="0" smtClean="0"/>
              <a:t>heltering </a:t>
            </a:r>
            <a:r>
              <a:rPr lang="en-US" dirty="0"/>
              <a:t>in P</a:t>
            </a:r>
            <a:r>
              <a:rPr lang="en-US" dirty="0" smtClean="0"/>
              <a:t>lace</a:t>
            </a:r>
            <a:endParaRPr lang="en-US" dirty="0"/>
          </a:p>
          <a:p>
            <a:pPr marL="457200" indent="0">
              <a:buNone/>
            </a:pPr>
            <a:r>
              <a:rPr lang="en-US" dirty="0"/>
              <a:t>S</a:t>
            </a:r>
            <a:r>
              <a:rPr lang="en-US" dirty="0" smtClean="0"/>
              <a:t>neezing </a:t>
            </a:r>
            <a:r>
              <a:rPr lang="en-US" dirty="0"/>
              <a:t>and </a:t>
            </a:r>
            <a:r>
              <a:rPr lang="en-US" dirty="0" smtClean="0"/>
              <a:t>coughing</a:t>
            </a:r>
            <a:endParaRPr lang="en-US" dirty="0"/>
          </a:p>
          <a:p>
            <a:pPr marL="457200" indent="0">
              <a:buNone/>
            </a:pPr>
            <a:r>
              <a:rPr lang="en-US" dirty="0"/>
              <a:t>T</a:t>
            </a:r>
            <a:r>
              <a:rPr lang="en-US" dirty="0" smtClean="0"/>
              <a:t>ouching your face</a:t>
            </a:r>
            <a:endParaRPr lang="en-US" dirty="0"/>
          </a:p>
          <a:p>
            <a:pPr marL="457200" indent="0">
              <a:buNone/>
            </a:pPr>
            <a:r>
              <a:rPr lang="en-US" dirty="0"/>
              <a:t>C</a:t>
            </a:r>
            <a:r>
              <a:rPr lang="en-US" dirty="0" smtClean="0"/>
              <a:t>leaning </a:t>
            </a:r>
            <a:r>
              <a:rPr lang="en-US" dirty="0"/>
              <a:t>and </a:t>
            </a:r>
            <a:r>
              <a:rPr lang="en-US" dirty="0" smtClean="0"/>
              <a:t>disinfecting</a:t>
            </a:r>
            <a:endParaRPr lang="en-US" dirty="0"/>
          </a:p>
          <a:p>
            <a:pPr marL="457200" indent="0">
              <a:buNone/>
            </a:pPr>
            <a:r>
              <a:rPr lang="en-US" dirty="0"/>
              <a:t>W</a:t>
            </a:r>
            <a:r>
              <a:rPr lang="en-US" dirty="0" smtClean="0"/>
              <a:t>ashing your hands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912812" y="2441575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22654" y="2986405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12812" y="3649345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22654" y="4194175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12812" y="4792345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22654" y="5337175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11015" y="659606"/>
            <a:ext cx="10665221" cy="8643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11015" y="381000"/>
            <a:ext cx="10665221" cy="278606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1015" y="6104684"/>
            <a:ext cx="10665222" cy="3723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What questions do yo</a:t>
            </a:r>
            <a:r>
              <a:rPr lang="en-US" b="1" dirty="0" smtClean="0"/>
              <a:t>u have about COVID-19?</a:t>
            </a:r>
            <a:endParaRPr lang="en-US" b="1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 to the top of your screen and open the chat     . Write down one or two questions that you have.  We will work to include them in our series on coronavirus.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Oval Callout 1"/>
          <p:cNvSpPr/>
          <p:nvPr/>
        </p:nvSpPr>
        <p:spPr>
          <a:xfrm>
            <a:off x="8761412" y="1790601"/>
            <a:ext cx="381000" cy="30648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12" y="4942776"/>
            <a:ext cx="1204657" cy="6960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11015" y="888206"/>
            <a:ext cx="10665221" cy="11691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1015" y="381000"/>
            <a:ext cx="1036050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1015" y="6096000"/>
            <a:ext cx="10665222" cy="3723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11015" y="609600"/>
            <a:ext cx="10665221" cy="278606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7575" y="888207"/>
            <a:ext cx="10688662" cy="123767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Now l</a:t>
            </a:r>
            <a:r>
              <a:rPr lang="en-US" sz="4000" dirty="0" smtClean="0"/>
              <a:t>et’s </a:t>
            </a:r>
            <a:r>
              <a:rPr lang="en-US" sz="4000" dirty="0" smtClean="0"/>
              <a:t>Look at the Words </a:t>
            </a:r>
            <a:r>
              <a:rPr lang="en-US" sz="4000" dirty="0"/>
              <a:t>U</a:t>
            </a:r>
            <a:r>
              <a:rPr lang="en-US" sz="4000" dirty="0" smtClean="0"/>
              <a:t>sed in the Poster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(let’s read them together)</a:t>
            </a:r>
            <a:endParaRPr lang="en-US" sz="3100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59815" y="5160340"/>
            <a:ext cx="10520998" cy="11642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Prevent: </a:t>
            </a:r>
            <a:r>
              <a:rPr lang="en-US" sz="2400" dirty="0" smtClean="0"/>
              <a:t>To stop                 something from happening. Preventing an illness is not letting it go from person to person.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5212" y="2286000"/>
            <a:ext cx="10665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Coronavirus: </a:t>
            </a:r>
            <a:r>
              <a:rPr lang="en-US" sz="2400" dirty="0"/>
              <a:t>A sickness you can catch like a cold. </a:t>
            </a:r>
            <a:endParaRPr lang="en-US" sz="2400" dirty="0" smtClean="0"/>
          </a:p>
        </p:txBody>
      </p:sp>
      <p:sp>
        <p:nvSpPr>
          <p:cNvPr id="4" name="Oval 3"/>
          <p:cNvSpPr/>
          <p:nvPr/>
        </p:nvSpPr>
        <p:spPr>
          <a:xfrm>
            <a:off x="836612" y="2402532"/>
            <a:ext cx="228600" cy="2286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598" y="2629055"/>
            <a:ext cx="679214" cy="6823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28209" y="2992849"/>
            <a:ext cx="132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 from: </a:t>
            </a:r>
            <a:r>
              <a:rPr lang="en-US" sz="800" dirty="0" err="1" smtClean="0"/>
              <a:t>wikipedia</a:t>
            </a:r>
            <a:endParaRPr lang="en-US" sz="800" dirty="0" smtClean="0"/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65212" y="3429000"/>
            <a:ext cx="10311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CoVid</a:t>
            </a:r>
            <a:r>
              <a:rPr lang="en-US" sz="2400" b="1" dirty="0"/>
              <a:t>-</a:t>
            </a:r>
            <a:r>
              <a:rPr lang="en-US" sz="2400" b="1" dirty="0" smtClean="0"/>
              <a:t>19</a:t>
            </a:r>
            <a:r>
              <a:rPr lang="en-US" sz="2400" b="1" dirty="0"/>
              <a:t>: </a:t>
            </a:r>
            <a:r>
              <a:rPr lang="en-US" sz="2400" dirty="0"/>
              <a:t>A brand new or “novel” coronavirus that is easy to catch. When a sickness is new we have to learn how to test </a:t>
            </a:r>
            <a:r>
              <a:rPr lang="en-US" sz="2400" dirty="0" smtClean="0"/>
              <a:t>for, watch for it. </a:t>
            </a:r>
            <a:r>
              <a:rPr lang="en-US" sz="2400" dirty="0"/>
              <a:t>and treat it</a:t>
            </a:r>
            <a:r>
              <a:rPr lang="en-US" sz="2400" dirty="0" smtClean="0"/>
              <a:t>.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1065212" y="4419600"/>
            <a:ext cx="1021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Spread: </a:t>
            </a:r>
            <a:r>
              <a:rPr lang="en-US" sz="2400" dirty="0"/>
              <a:t>A sickness is “spread” when it goes from one person to many </a:t>
            </a:r>
            <a:r>
              <a:rPr lang="en-US" sz="2400" dirty="0" smtClean="0"/>
              <a:t>people.</a:t>
            </a:r>
            <a:endParaRPr lang="en-US" sz="2400" dirty="0"/>
          </a:p>
        </p:txBody>
      </p:sp>
      <p:sp>
        <p:nvSpPr>
          <p:cNvPr id="17" name="Oval 16"/>
          <p:cNvSpPr/>
          <p:nvPr/>
        </p:nvSpPr>
        <p:spPr>
          <a:xfrm>
            <a:off x="836612" y="3505200"/>
            <a:ext cx="228600" cy="2286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6612" y="4536132"/>
            <a:ext cx="228600" cy="2286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31214" y="5257800"/>
            <a:ext cx="228600" cy="2286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65212" y="2667000"/>
            <a:ext cx="4502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The very little germs look like this: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212" y="3748293"/>
            <a:ext cx="747513" cy="75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8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3" grpId="0"/>
      <p:bldP spid="4" grpId="0" animBg="1"/>
      <p:bldP spid="14" grpId="0"/>
      <p:bldP spid="15" grpId="0"/>
      <p:bldP spid="16" grpId="0"/>
      <p:bldP spid="17" grpId="0" animBg="1"/>
      <p:bldP spid="18" grpId="0" animBg="1"/>
      <p:bldP spid="19" grpId="0" animBg="1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1015" y="812006"/>
            <a:ext cx="10665221" cy="12453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1015" y="533400"/>
            <a:ext cx="10665221" cy="278606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1015" y="6104684"/>
            <a:ext cx="10665222" cy="3723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998" y="695325"/>
            <a:ext cx="10515600" cy="136207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Next Coronavirus Topic: What is the Risk of Getting Sick and What Would I Do?</a:t>
            </a:r>
            <a:endParaRPr lang="en-US" sz="4000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831850" y="2228849"/>
            <a:ext cx="10515600" cy="4400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Remember you can work with your tutor before the next time. No tutor? Call the Kalamazoo Literacy Council at (269) 382-0490 ext. 222.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Best </a:t>
            </a:r>
            <a:r>
              <a:rPr lang="en-US" dirty="0"/>
              <a:t>w</a:t>
            </a:r>
            <a:r>
              <a:rPr lang="en-US" dirty="0" smtClean="0"/>
              <a:t>ebsites for the coronavirus:</a:t>
            </a:r>
          </a:p>
          <a:p>
            <a:pPr marL="457200" indent="0">
              <a:buNone/>
            </a:pPr>
            <a:r>
              <a:rPr lang="en-US" dirty="0" smtClean="0">
                <a:hlinkClick r:id="rId2"/>
              </a:rPr>
              <a:t>https://www.cdc.gov/coronavirus/2019-nCoV/index.html</a:t>
            </a:r>
            <a:endParaRPr lang="en-US" dirty="0" smtClean="0"/>
          </a:p>
          <a:p>
            <a:pPr marL="457200" indent="0">
              <a:buNone/>
            </a:pPr>
            <a:r>
              <a:rPr lang="en-US" dirty="0" smtClean="0">
                <a:hlinkClick r:id="rId3"/>
              </a:rPr>
              <a:t>https://www.who.int/emergencies/diseases/novel-coronavirus-2019</a:t>
            </a:r>
            <a:endParaRPr lang="en-US" dirty="0" smtClean="0"/>
          </a:p>
          <a:p>
            <a:pPr marL="571500" indent="-571500"/>
            <a:endParaRPr lang="en-US" sz="3600" dirty="0" smtClean="0"/>
          </a:p>
          <a:p>
            <a:endParaRPr lang="en-US" sz="3600" dirty="0"/>
          </a:p>
        </p:txBody>
      </p:sp>
      <p:sp>
        <p:nvSpPr>
          <p:cNvPr id="9" name="Oval 8"/>
          <p:cNvSpPr/>
          <p:nvPr/>
        </p:nvSpPr>
        <p:spPr>
          <a:xfrm>
            <a:off x="977258" y="4622157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0910" y="5307957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2497" y="872492"/>
            <a:ext cx="10270593" cy="9563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02497" y="609600"/>
            <a:ext cx="10270593" cy="278606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91265" y="6096000"/>
            <a:ext cx="5281825" cy="48040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40912" y="381000"/>
            <a:ext cx="6500707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Stay Healthy!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1265" y="6172200"/>
            <a:ext cx="533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 LITERACY WORK GROUP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14163" y="5953362"/>
            <a:ext cx="10258928" cy="139303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05" y="6134271"/>
            <a:ext cx="4621742" cy="57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865812" y="3581400"/>
            <a:ext cx="530727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660033"/>
                </a:solidFill>
              </a:rPr>
              <a:t>Dr. Doris Ravotas</a:t>
            </a:r>
            <a:endParaRPr lang="en-US" sz="2000" b="1" dirty="0">
              <a:solidFill>
                <a:srgbClr val="660033"/>
              </a:solidFill>
            </a:endParaRPr>
          </a:p>
          <a:p>
            <a:r>
              <a:rPr lang="en-US" dirty="0"/>
              <a:t>Fulbright Specialist</a:t>
            </a:r>
          </a:p>
          <a:p>
            <a:r>
              <a:rPr lang="en-US" dirty="0"/>
              <a:t>Master Faculty Specialist</a:t>
            </a:r>
          </a:p>
          <a:p>
            <a:r>
              <a:rPr lang="en-US" dirty="0"/>
              <a:t>School of Interdisciplinary Health Programs</a:t>
            </a:r>
          </a:p>
          <a:p>
            <a:r>
              <a:rPr lang="en-US" dirty="0"/>
              <a:t>College of Health and Human </a:t>
            </a:r>
            <a:r>
              <a:rPr lang="en-US" dirty="0" smtClean="0"/>
              <a:t>Services</a:t>
            </a:r>
          </a:p>
          <a:p>
            <a:endParaRPr lang="en-US" sz="800" dirty="0"/>
          </a:p>
          <a:p>
            <a:r>
              <a:rPr lang="en-US" dirty="0" smtClean="0"/>
              <a:t>KLC Fellow and Health Literacy Work Group Leader</a:t>
            </a:r>
          </a:p>
          <a:p>
            <a:r>
              <a:rPr lang="en-US" dirty="0"/>
              <a:t>Email: </a:t>
            </a:r>
            <a:r>
              <a:rPr lang="en-US" dirty="0" smtClean="0">
                <a:hlinkClick r:id="rId3"/>
              </a:rPr>
              <a:t>doris.ravotas@wmich.edu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65812" y="3276600"/>
            <a:ext cx="4317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Developed by: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2" y="3581400"/>
            <a:ext cx="2181136" cy="207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56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11015" y="888206"/>
            <a:ext cx="10665221" cy="9405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1015" y="6096000"/>
            <a:ext cx="10665222" cy="3723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11015" y="609600"/>
            <a:ext cx="10665221" cy="278606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7318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Draw a Line to the Matching Word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half" idx="1"/>
          </p:nvPr>
        </p:nvSpPr>
        <p:spPr>
          <a:xfrm>
            <a:off x="711015" y="1859280"/>
            <a:ext cx="5181600" cy="417267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When a sickness goes from one person to many people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 </a:t>
            </a:r>
            <a:r>
              <a:rPr lang="en-US" dirty="0" smtClean="0"/>
              <a:t>sickness, like a cold, that you can catch from other people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         Stopping a sickness from going from one person to another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 new kind of </a:t>
            </a:r>
            <a:r>
              <a:rPr lang="en-US" dirty="0" smtClean="0"/>
              <a:t>coronavirus 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7416800" y="1923034"/>
            <a:ext cx="3937000" cy="43666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Prevent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Spread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Coronavirus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CoVid-19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98" y="3618205"/>
            <a:ext cx="533564" cy="5359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03" y="4106352"/>
            <a:ext cx="901693" cy="5209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8012" y="1828800"/>
            <a:ext cx="535391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1015" y="1828800"/>
            <a:ext cx="600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A.</a:t>
            </a:r>
            <a:endParaRPr lang="en-US" sz="3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11015" y="2708655"/>
            <a:ext cx="600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B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1015" y="4067260"/>
            <a:ext cx="600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C.</a:t>
            </a:r>
            <a:endParaRPr lang="en-US" sz="3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11015" y="5389602"/>
            <a:ext cx="600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D.</a:t>
            </a:r>
            <a:endParaRPr lang="en-US" sz="30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979" y="5394379"/>
            <a:ext cx="604639" cy="60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2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11015" y="888206"/>
            <a:ext cx="10665221" cy="7119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11015" y="6096000"/>
            <a:ext cx="10665222" cy="3723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711015" y="609600"/>
            <a:ext cx="10665221" cy="278606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6601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Words</a:t>
            </a:r>
            <a:endParaRPr lang="en-US" dirty="0"/>
          </a:p>
        </p:txBody>
      </p:sp>
      <p:sp>
        <p:nvSpPr>
          <p:cNvPr id="25" name="Content Placeholder 4"/>
          <p:cNvSpPr>
            <a:spLocks noGrp="1"/>
          </p:cNvSpPr>
          <p:nvPr>
            <p:ph idx="1"/>
          </p:nvPr>
        </p:nvSpPr>
        <p:spPr>
          <a:xfrm>
            <a:off x="1141412" y="5223120"/>
            <a:ext cx="10515600" cy="872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Severe Symptoms: </a:t>
            </a:r>
            <a:r>
              <a:rPr lang="en-US" sz="2400" dirty="0" smtClean="0"/>
              <a:t>Changes in a person’s sick body that are so bad they have to    be in the hospital.</a:t>
            </a:r>
            <a:endParaRPr lang="en-US" sz="2400" b="0" dirty="0" smtClean="0">
              <a:effectLst/>
            </a:endParaRPr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545" y="1676400"/>
            <a:ext cx="575310" cy="5779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2" y="2514600"/>
            <a:ext cx="816896" cy="59516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217612" y="1743212"/>
            <a:ext cx="10632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Germs:        </a:t>
            </a:r>
            <a:r>
              <a:rPr lang="en-US" sz="2400" b="1" dirty="0" smtClean="0"/>
              <a:t>   </a:t>
            </a:r>
            <a:r>
              <a:rPr lang="en-US" sz="2400" dirty="0" smtClean="0"/>
              <a:t>Very </a:t>
            </a:r>
            <a:r>
              <a:rPr lang="en-US" sz="2400" dirty="0"/>
              <a:t>small living things that cause people to get sick.</a:t>
            </a:r>
          </a:p>
        </p:txBody>
      </p:sp>
      <p:sp>
        <p:nvSpPr>
          <p:cNvPr id="29" name="Oval 28"/>
          <p:cNvSpPr/>
          <p:nvPr/>
        </p:nvSpPr>
        <p:spPr>
          <a:xfrm>
            <a:off x="836612" y="1905000"/>
            <a:ext cx="228600" cy="2286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141412" y="2514600"/>
            <a:ext cx="1005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Respiratory Disease:          </a:t>
            </a:r>
            <a:r>
              <a:rPr lang="en-US" sz="2400" b="1" dirty="0" smtClean="0"/>
              <a:t>   </a:t>
            </a:r>
            <a:r>
              <a:rPr lang="en-US" sz="2400" dirty="0" smtClean="0"/>
              <a:t>A </a:t>
            </a:r>
            <a:r>
              <a:rPr lang="en-US" sz="2400" dirty="0"/>
              <a:t>sickness that hurts the parts of your body that help you to </a:t>
            </a:r>
            <a:r>
              <a:rPr lang="en-US" sz="2400" dirty="0" smtClean="0"/>
              <a:t>breathe.</a:t>
            </a:r>
            <a:endParaRPr lang="en-US" sz="2400" dirty="0"/>
          </a:p>
        </p:txBody>
      </p:sp>
      <p:sp>
        <p:nvSpPr>
          <p:cNvPr id="31" name="Oval 30"/>
          <p:cNvSpPr/>
          <p:nvPr/>
        </p:nvSpPr>
        <p:spPr>
          <a:xfrm>
            <a:off x="836612" y="2619226"/>
            <a:ext cx="228600" cy="2286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141412" y="3429000"/>
            <a:ext cx="10129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Symptoms: </a:t>
            </a:r>
            <a:r>
              <a:rPr lang="en-US" sz="2400" dirty="0"/>
              <a:t>What happens to your body when you are sick: like a fever, cough, and not being able to </a:t>
            </a:r>
            <a:r>
              <a:rPr lang="en-US" sz="2400" dirty="0" smtClean="0"/>
              <a:t>breathe </a:t>
            </a:r>
            <a:r>
              <a:rPr lang="en-US" sz="2400" dirty="0"/>
              <a:t>well.</a:t>
            </a:r>
          </a:p>
        </p:txBody>
      </p:sp>
      <p:sp>
        <p:nvSpPr>
          <p:cNvPr id="33" name="Oval 32"/>
          <p:cNvSpPr/>
          <p:nvPr/>
        </p:nvSpPr>
        <p:spPr>
          <a:xfrm>
            <a:off x="836612" y="3581400"/>
            <a:ext cx="228600" cy="2286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51254" y="4343400"/>
            <a:ext cx="10048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Mild Symptoms: </a:t>
            </a:r>
            <a:r>
              <a:rPr lang="en-US" sz="2400" dirty="0"/>
              <a:t>Changes in a person’s sick body that aren’t very </a:t>
            </a:r>
            <a:r>
              <a:rPr lang="en-US" sz="2400" dirty="0" smtClean="0"/>
              <a:t>bad. They </a:t>
            </a:r>
            <a:r>
              <a:rPr lang="en-US" sz="2400" dirty="0" smtClean="0"/>
              <a:t>can </a:t>
            </a:r>
            <a:r>
              <a:rPr lang="en-US" sz="2400" dirty="0"/>
              <a:t>r</a:t>
            </a:r>
            <a:r>
              <a:rPr lang="en-US" sz="2400" dirty="0" smtClean="0"/>
              <a:t>est at home to </a:t>
            </a:r>
            <a:r>
              <a:rPr lang="en-US" sz="2400" dirty="0"/>
              <a:t>get better. </a:t>
            </a:r>
          </a:p>
        </p:txBody>
      </p:sp>
      <p:sp>
        <p:nvSpPr>
          <p:cNvPr id="35" name="Oval 34"/>
          <p:cNvSpPr/>
          <p:nvPr/>
        </p:nvSpPr>
        <p:spPr>
          <a:xfrm>
            <a:off x="836612" y="4495800"/>
            <a:ext cx="228600" cy="2286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31214" y="5334000"/>
            <a:ext cx="228600" cy="2286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8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11015" y="888206"/>
            <a:ext cx="10665221" cy="7119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11015" y="6096000"/>
            <a:ext cx="10665222" cy="3723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11015" y="609600"/>
            <a:ext cx="10665221" cy="278606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5181600" cy="4625254"/>
          </a:xfrm>
        </p:spPr>
        <p:txBody>
          <a:bodyPr>
            <a:normAutofit fontScale="32500" lnSpcReduction="20000"/>
          </a:bodyPr>
          <a:lstStyle/>
          <a:p>
            <a:r>
              <a:rPr lang="en-US" sz="7500" b="0" dirty="0" smtClean="0">
                <a:effectLst/>
              </a:rPr>
              <a:t>             A sickness that hurts the parts of your body that help you to breathe.</a:t>
            </a:r>
          </a:p>
          <a:p>
            <a:endParaRPr lang="en-US" sz="4900" b="0" dirty="0" smtClean="0">
              <a:effectLst/>
            </a:endParaRPr>
          </a:p>
          <a:p>
            <a:r>
              <a:rPr lang="en-US" sz="7500" dirty="0"/>
              <a:t>C</a:t>
            </a:r>
            <a:r>
              <a:rPr lang="en-US" sz="7500" dirty="0" smtClean="0"/>
              <a:t>hanges in a person’s sick body that aren’t very bad. They can rest </a:t>
            </a:r>
            <a:r>
              <a:rPr lang="en-US" sz="7500" dirty="0" smtClean="0"/>
              <a:t>at home to get better.</a:t>
            </a:r>
            <a:endParaRPr lang="en-US" sz="7500" dirty="0" smtClean="0"/>
          </a:p>
          <a:p>
            <a:endParaRPr lang="en-US" sz="4900" dirty="0" smtClean="0"/>
          </a:p>
          <a:p>
            <a:r>
              <a:rPr lang="en-US" sz="7500" dirty="0" smtClean="0"/>
              <a:t>         Very small living things that cause people to get sick.</a:t>
            </a:r>
          </a:p>
          <a:p>
            <a:endParaRPr lang="en-US" sz="4900" dirty="0" smtClean="0"/>
          </a:p>
          <a:p>
            <a:r>
              <a:rPr lang="en-US" sz="7500" dirty="0"/>
              <a:t>C</a:t>
            </a:r>
            <a:r>
              <a:rPr lang="en-US" sz="7500" dirty="0" smtClean="0"/>
              <a:t>hanges in a person’s sick body that are so bad they have to be in the hospital.</a:t>
            </a:r>
            <a:endParaRPr lang="en-US" sz="7500" b="0" dirty="0" smtClean="0">
              <a:effectLst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7191374" y="2125662"/>
            <a:ext cx="4162425" cy="38179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Mild Symptoms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0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Respiratory Disease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0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Severe Symptoms</a:t>
            </a:r>
          </a:p>
          <a:p>
            <a:pPr marL="0" indent="0">
              <a:buNone/>
            </a:pPr>
            <a:endParaRPr lang="en-US" sz="30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Germs</a:t>
            </a:r>
            <a:endParaRPr lang="en-US" sz="2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63" y="3962400"/>
            <a:ext cx="535152" cy="5375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10" y="1698873"/>
            <a:ext cx="850302" cy="619506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Draw a Line to the Matching Word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08012" y="1828800"/>
            <a:ext cx="535391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11015" y="1960602"/>
            <a:ext cx="600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A.</a:t>
            </a:r>
            <a:endParaRPr lang="en-US" sz="3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11015" y="2819400"/>
            <a:ext cx="600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B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11015" y="4038600"/>
            <a:ext cx="600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C.</a:t>
            </a:r>
            <a:endParaRPr lang="en-US" sz="3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11015" y="4953000"/>
            <a:ext cx="600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D.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18063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990012" y="3035022"/>
            <a:ext cx="112332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/>
              <a:t>6 feet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1015" y="888206"/>
            <a:ext cx="10665221" cy="7119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11015" y="609600"/>
            <a:ext cx="10665221" cy="278606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6601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Words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>
          <a:xfrm>
            <a:off x="1141412" y="1905000"/>
            <a:ext cx="10515600" cy="53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Avoid: </a:t>
            </a:r>
            <a:r>
              <a:rPr lang="en-US" sz="2400" dirty="0" smtClean="0"/>
              <a:t>Try </a:t>
            </a:r>
            <a:r>
              <a:rPr lang="en-US" sz="2400" dirty="0" smtClean="0"/>
              <a:t>very hard not to do something.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836612" y="2057400"/>
            <a:ext cx="228600" cy="2286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6612" y="2590800"/>
            <a:ext cx="228600" cy="2286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43627" y="3352800"/>
            <a:ext cx="228600" cy="2286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43627" y="4317206"/>
            <a:ext cx="228600" cy="2286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64405" y="4179299"/>
            <a:ext cx="9678988" cy="1932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Shelter in Place: </a:t>
            </a:r>
            <a:r>
              <a:rPr lang="en-US" sz="2400" dirty="0" smtClean="0"/>
              <a:t>Staying at home away from others except when </a:t>
            </a:r>
            <a:r>
              <a:rPr lang="en-US" sz="2400" dirty="0" smtClean="0"/>
              <a:t>essential </a:t>
            </a:r>
            <a:r>
              <a:rPr lang="en-US" sz="2400" dirty="0" smtClean="0"/>
              <a:t>(like buying groceries and getting medicine</a:t>
            </a:r>
            <a:r>
              <a:rPr lang="en-US" sz="2400" dirty="0" smtClean="0"/>
              <a:t>).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141412" y="2529037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Close Contact: </a:t>
            </a:r>
            <a:r>
              <a:rPr lang="en-US" sz="2400" dirty="0"/>
              <a:t>Less than </a:t>
            </a:r>
            <a:r>
              <a:rPr lang="en-US" sz="2400" dirty="0" smtClean="0"/>
              <a:t>six </a:t>
            </a:r>
            <a:r>
              <a:rPr lang="en-US" sz="2400" dirty="0"/>
              <a:t>feet from another </a:t>
            </a:r>
            <a:r>
              <a:rPr lang="en-US" sz="2400" dirty="0" smtClean="0"/>
              <a:t>person.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132450" y="3246672"/>
            <a:ext cx="6698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Social Distancing: </a:t>
            </a:r>
            <a:r>
              <a:rPr lang="en-US" sz="2400" dirty="0"/>
              <a:t>At least </a:t>
            </a:r>
            <a:r>
              <a:rPr lang="en-US" sz="2400" dirty="0" smtClean="0"/>
              <a:t>six </a:t>
            </a:r>
            <a:r>
              <a:rPr lang="en-US" sz="2400" dirty="0"/>
              <a:t>feet away from </a:t>
            </a:r>
            <a:r>
              <a:rPr lang="en-US" sz="2400" dirty="0" smtClean="0"/>
              <a:t>others.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512" y="2397569"/>
            <a:ext cx="2878319" cy="149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831337" y="5349212"/>
            <a:ext cx="228600" cy="2286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7612" y="5219492"/>
            <a:ext cx="70403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Essential:</a:t>
            </a:r>
            <a:r>
              <a:rPr lang="en-US" sz="2400" dirty="0"/>
              <a:t> something that has to happen to support life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988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 build="p"/>
      <p:bldP spid="15" grpId="0" animBg="1"/>
      <p:bldP spid="16" grpId="0" animBg="1"/>
      <p:bldP spid="17" grpId="0" animBg="1"/>
      <p:bldP spid="18" grpId="0" animBg="1"/>
      <p:bldP spid="2" grpId="0"/>
      <p:bldP spid="3" grpId="0"/>
      <p:bldP spid="4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11015" y="888206"/>
            <a:ext cx="10665221" cy="7119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1015" y="6096000"/>
            <a:ext cx="10665222" cy="3723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711015" y="609600"/>
            <a:ext cx="10665221" cy="278606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6601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Matching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half" idx="1"/>
          </p:nvPr>
        </p:nvSpPr>
        <p:spPr>
          <a:xfrm>
            <a:off x="836612" y="1581150"/>
            <a:ext cx="5791200" cy="4588308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en-US" sz="2800" dirty="0" smtClean="0"/>
              <a:t>Trying very hard not to do something.</a:t>
            </a:r>
            <a:endParaRPr lang="en-US" sz="2800" b="0" dirty="0" smtClean="0">
              <a:effectLst/>
            </a:endParaRPr>
          </a:p>
          <a:p>
            <a:pPr>
              <a:spcAft>
                <a:spcPts val="2400"/>
              </a:spcAft>
            </a:pPr>
            <a:r>
              <a:rPr lang="en-US" sz="2800" dirty="0" smtClean="0"/>
              <a:t>Less than six feet from another person.</a:t>
            </a:r>
            <a:endParaRPr lang="en-US" sz="2800" b="0" dirty="0" smtClean="0">
              <a:effectLst/>
            </a:endParaRPr>
          </a:p>
          <a:p>
            <a:pPr>
              <a:spcAft>
                <a:spcPts val="2400"/>
              </a:spcAft>
            </a:pPr>
            <a:r>
              <a:rPr lang="en-US" sz="2800" dirty="0" smtClean="0"/>
              <a:t>At </a:t>
            </a:r>
            <a:r>
              <a:rPr lang="en-US" sz="2800" dirty="0"/>
              <a:t>least </a:t>
            </a:r>
            <a:r>
              <a:rPr lang="en-US" sz="2800" dirty="0" smtClean="0"/>
              <a:t>six </a:t>
            </a:r>
            <a:r>
              <a:rPr lang="en-US" sz="2800" dirty="0"/>
              <a:t>feet away from </a:t>
            </a:r>
            <a:r>
              <a:rPr lang="en-US" sz="2800" dirty="0" smtClean="0"/>
              <a:t>others.</a:t>
            </a:r>
            <a:endParaRPr lang="en-US" sz="2800" dirty="0"/>
          </a:p>
          <a:p>
            <a:pPr>
              <a:spcAft>
                <a:spcPts val="2400"/>
              </a:spcAft>
            </a:pPr>
            <a:r>
              <a:rPr lang="en-US" sz="2800" dirty="0" smtClean="0"/>
              <a:t>Staying at home except when necessary.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781800" y="1588655"/>
            <a:ext cx="4572000" cy="45883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Shelter in Place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Close Contact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Avoid</a:t>
            </a:r>
            <a:endParaRPr lang="en-US" sz="28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Social Distancing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608012" y="1752600"/>
            <a:ext cx="535391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11015" y="1600200"/>
            <a:ext cx="600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A.</a:t>
            </a:r>
            <a:endParaRPr lang="en-US" sz="3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11015" y="2798802"/>
            <a:ext cx="600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B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1015" y="4018002"/>
            <a:ext cx="600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C.</a:t>
            </a:r>
            <a:endParaRPr lang="en-US" sz="3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11015" y="4876800"/>
            <a:ext cx="600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D.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4480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11015" y="888206"/>
            <a:ext cx="10665221" cy="7119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1015" y="6096000"/>
            <a:ext cx="10665222" cy="3723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11015" y="609600"/>
            <a:ext cx="10665221" cy="278606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6601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Words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>
          <a:xfrm>
            <a:off x="1141412" y="1825625"/>
            <a:ext cx="10515600" cy="76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Disinfect: </a:t>
            </a:r>
            <a:r>
              <a:rPr lang="en-US" sz="4000" dirty="0" smtClean="0"/>
              <a:t>Cleaning something and killing germs.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1412" y="4419600"/>
            <a:ext cx="998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Surfaces</a:t>
            </a:r>
            <a:r>
              <a:rPr lang="en-US" sz="4000" b="1" dirty="0"/>
              <a:t>: </a:t>
            </a:r>
            <a:r>
              <a:rPr lang="en-US" sz="4000" dirty="0" smtClean="0"/>
              <a:t>Things you can touch, like </a:t>
            </a:r>
            <a:r>
              <a:rPr lang="en-US" sz="4000" dirty="0"/>
              <a:t>tables, </a:t>
            </a:r>
            <a:r>
              <a:rPr lang="en-US" sz="4000" dirty="0" smtClean="0"/>
              <a:t>doorknobs, </a:t>
            </a:r>
            <a:r>
              <a:rPr lang="en-US" sz="4000" dirty="0"/>
              <a:t>and phone </a:t>
            </a:r>
            <a:r>
              <a:rPr lang="en-US" sz="4000" dirty="0" smtClean="0"/>
              <a:t>screens.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141412" y="3102114"/>
            <a:ext cx="102158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Frequently: </a:t>
            </a:r>
            <a:r>
              <a:rPr lang="en-US" sz="4000" dirty="0"/>
              <a:t>S</a:t>
            </a:r>
            <a:r>
              <a:rPr lang="en-US" sz="4000" dirty="0" smtClean="0"/>
              <a:t>omething that happens very </a:t>
            </a:r>
            <a:r>
              <a:rPr lang="en-US" sz="4000" dirty="0" smtClean="0"/>
              <a:t>often.</a:t>
            </a:r>
            <a:endParaRPr lang="en-US" sz="4000" dirty="0"/>
          </a:p>
        </p:txBody>
      </p:sp>
      <p:sp>
        <p:nvSpPr>
          <p:cNvPr id="15" name="Oval 14"/>
          <p:cNvSpPr/>
          <p:nvPr/>
        </p:nvSpPr>
        <p:spPr>
          <a:xfrm>
            <a:off x="836612" y="2057400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36612" y="3303657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6612" y="4648200"/>
            <a:ext cx="304800" cy="304800"/>
          </a:xfrm>
          <a:prstGeom prst="ellipse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8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2" grpId="0"/>
      <p:bldP spid="3" grpId="0"/>
      <p:bldP spid="15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14012</TotalTime>
  <Words>1710</Words>
  <Application>Microsoft Office PowerPoint</Application>
  <PresentationFormat>Custom</PresentationFormat>
  <Paragraphs>258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Courier New</vt:lpstr>
      <vt:lpstr>Office Theme</vt:lpstr>
      <vt:lpstr>PowerPoint Presentation</vt:lpstr>
      <vt:lpstr>Stopping the Spread: What to Do? Juanita’s Dilemma</vt:lpstr>
      <vt:lpstr>Now let’s Look at the Words Used in the Poster  (let’s read them together)</vt:lpstr>
      <vt:lpstr>Draw a Line to the Matching Word</vt:lpstr>
      <vt:lpstr>More Words</vt:lpstr>
      <vt:lpstr>Draw a Line to the Matching Word</vt:lpstr>
      <vt:lpstr>More Words</vt:lpstr>
      <vt:lpstr>More Matching</vt:lpstr>
      <vt:lpstr>More Words</vt:lpstr>
      <vt:lpstr>More Matching</vt:lpstr>
      <vt:lpstr>PowerPoint Presentation</vt:lpstr>
      <vt:lpstr>The COVID-19 CDC Website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Juanita also found this video:   </vt:lpstr>
      <vt:lpstr>Juanita’s school rules also helped her understand social distancing at six feet:</vt:lpstr>
      <vt:lpstr>Match the Words to the Pictures</vt:lpstr>
      <vt:lpstr>Juanita wants to know what she and her family can do while “Sheltering in Place.”</vt:lpstr>
      <vt:lpstr>Juanita saw on the news she should clean what she touches and then disinfect with alcohol or bleach ingredients. The school rules helped her think about what she touches.</vt:lpstr>
      <vt:lpstr>PowerPoint Presentation</vt:lpstr>
      <vt:lpstr>PowerPoint Presentation</vt:lpstr>
      <vt:lpstr>PowerPoint Presentation</vt:lpstr>
      <vt:lpstr>PowerPoint Presentation</vt:lpstr>
      <vt:lpstr>Make a Plan for Your Family</vt:lpstr>
      <vt:lpstr>What questions do you have about COVID-19?</vt:lpstr>
      <vt:lpstr>Next Coronavirus Topic: What is the Risk of Getting Sick and What Would I Do?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Evans</dc:creator>
  <cp:lastModifiedBy>Doris J Ravotas</cp:lastModifiedBy>
  <cp:revision>633</cp:revision>
  <cp:lastPrinted>2020-03-04T16:14:37Z</cp:lastPrinted>
  <dcterms:created xsi:type="dcterms:W3CDTF">2015-04-27T14:15:46Z</dcterms:created>
  <dcterms:modified xsi:type="dcterms:W3CDTF">2020-03-27T14:53:17Z</dcterms:modified>
</cp:coreProperties>
</file>